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2"/>
  </p:sldMasterIdLst>
  <p:sldIdLst>
    <p:sldId id="256" r:id="rId23"/>
    <p:sldId id="259" r:id="rId24"/>
    <p:sldId id="362" r:id="rId25"/>
    <p:sldId id="294" r:id="rId26"/>
    <p:sldId id="316" r:id="rId27"/>
    <p:sldId id="315" r:id="rId28"/>
    <p:sldId id="364" r:id="rId29"/>
    <p:sldId id="365" r:id="rId30"/>
    <p:sldId id="319" r:id="rId31"/>
    <p:sldId id="337" r:id="rId32"/>
    <p:sldId id="341" r:id="rId33"/>
    <p:sldId id="340" r:id="rId34"/>
    <p:sldId id="375" r:id="rId35"/>
    <p:sldId id="346" r:id="rId36"/>
    <p:sldId id="357" r:id="rId37"/>
    <p:sldId id="344" r:id="rId38"/>
    <p:sldId id="266" r:id="rId39"/>
    <p:sldId id="370" r:id="rId40"/>
    <p:sldId id="371" r:id="rId41"/>
    <p:sldId id="368" r:id="rId42"/>
    <p:sldId id="369" r:id="rId43"/>
    <p:sldId id="351" r:id="rId44"/>
    <p:sldId id="372" r:id="rId45"/>
    <p:sldId id="373" r:id="rId46"/>
    <p:sldId id="261" r:id="rId47"/>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4660"/>
  </p:normalViewPr>
  <p:slideViewPr>
    <p:cSldViewPr snapToGrid="0">
      <p:cViewPr varScale="1">
        <p:scale>
          <a:sx n="62" d="100"/>
          <a:sy n="62" d="100"/>
        </p:scale>
        <p:origin x="115"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customXml" Target="../customXml/item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9.xml"/><Relationship Id="rId44"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0" Type="http://schemas.openxmlformats.org/officeDocument/2006/relationships/customXml" Target="../customXml/item20.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5.xml"/><Relationship Id="rId7" Type="http://schemas.openxmlformats.org/officeDocument/2006/relationships/image" Target="../media/image4.png"/><Relationship Id="rId2" Type="http://schemas.openxmlformats.org/officeDocument/2006/relationships/customXml" Target="../../customXml/item8.xml"/><Relationship Id="rId1" Type="http://schemas.openxmlformats.org/officeDocument/2006/relationships/customXml" Target="../../customXml/item5.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4.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4.xml"/><Relationship Id="rId7" Type="http://schemas.openxmlformats.org/officeDocument/2006/relationships/image" Target="../media/image15.png"/><Relationship Id="rId2" Type="http://schemas.openxmlformats.org/officeDocument/2006/relationships/customXml" Target="../../customXml/item12.xml"/><Relationship Id="rId1" Type="http://schemas.openxmlformats.org/officeDocument/2006/relationships/customXml" Target="../../customXml/item9.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0.xml"/><Relationship Id="rId7" Type="http://schemas.openxmlformats.org/officeDocument/2006/relationships/image" Target="../media/image15.png"/><Relationship Id="rId2" Type="http://schemas.openxmlformats.org/officeDocument/2006/relationships/customXml" Target="../../customXml/item18.xml"/><Relationship Id="rId1" Type="http://schemas.openxmlformats.org/officeDocument/2006/relationships/customXml" Target="../../customXml/item1.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1333500" y="3400425"/>
            <a:ext cx="15621000" cy="3486150"/>
          </a:xfrm>
          <a:prstGeom prst="rect">
            <a:avLst/>
          </a:prstGeom>
        </p:spPr>
        <p:txBody>
          <a:bodyPr/>
          <a:lstStyle/>
          <a:p>
            <a:r>
              <a:t>Title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884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9.xml"/><Relationship Id="rId1" Type="http://schemas.openxmlformats.org/officeDocument/2006/relationships/customXml" Target="../../customXml/item1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8.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10.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customXml" Target="../../customXml/item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customXml" Target="../../customXml/item13.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8" y="3955207"/>
            <a:ext cx="14682604" cy="1525982"/>
          </a:xfrm>
        </p:spPr>
        <p:txBody>
          <a:bodyPr/>
          <a:lstStyle/>
          <a:p>
            <a:r>
              <a:rPr lang="pt-BR" sz="6000" dirty="0"/>
              <a:t>Seminário de lâminas </a:t>
            </a:r>
            <a:br>
              <a:rPr lang="pt-BR" sz="6000" dirty="0"/>
            </a:br>
            <a:r>
              <a:rPr lang="pt-BR" sz="6000" dirty="0"/>
              <a:t>PATOLOGIA MAMÁRIA</a:t>
            </a:r>
          </a:p>
        </p:txBody>
      </p:sp>
      <p:sp>
        <p:nvSpPr>
          <p:cNvPr id="3" name="Espaço Reservado para Texto 2"/>
          <p:cNvSpPr>
            <a:spLocks noGrp="1"/>
          </p:cNvSpPr>
          <p:nvPr>
            <p:ph type="body" sz="quarter" idx="10"/>
          </p:nvPr>
        </p:nvSpPr>
        <p:spPr>
          <a:xfrm>
            <a:off x="1454150" y="7412852"/>
            <a:ext cx="11461750" cy="519113"/>
          </a:xfrm>
        </p:spPr>
        <p:txBody>
          <a:bodyPr/>
          <a:lstStyle/>
          <a:p>
            <a:r>
              <a:rPr lang="pt-BR" dirty="0"/>
              <a:t>Lucas Véras</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
        <p:nvSpPr>
          <p:cNvPr id="9" name="SUBTÍTULO">
            <a:extLst>
              <a:ext uri="{FF2B5EF4-FFF2-40B4-BE49-F238E27FC236}">
                <a16:creationId xmlns:a16="http://schemas.microsoft.com/office/drawing/2014/main" id="{BA192933-AE91-D86F-DFBD-F0EC25197B79}"/>
              </a:ext>
            </a:extLst>
          </p:cNvPr>
          <p:cNvSpPr txBox="1"/>
          <p:nvPr/>
        </p:nvSpPr>
        <p:spPr>
          <a:xfrm>
            <a:off x="1454150" y="8092002"/>
            <a:ext cx="1273140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solidFill>
                  <a:srgbClr val="5E5E5E"/>
                </a:solidFill>
                <a:latin typeface="Montserrat Regular"/>
                <a:ea typeface="Montserrat Regular"/>
                <a:cs typeface="Montserrat Regular"/>
                <a:sym typeface="Montserrat Regular"/>
              </a:defRPr>
            </a:lvl1pPr>
          </a:lstStyle>
          <a:p>
            <a:r>
              <a:rPr lang="pt-BR" dirty="0"/>
              <a:t>Coordenador do dep. de patologia do Hospital do Amor Amazônia (Porto Velho – RO)</a:t>
            </a:r>
          </a:p>
          <a:p>
            <a:r>
              <a:rPr lang="pt-BR" dirty="0"/>
              <a:t>Diretor médico do Centro de Patologia da Amazônia (CEPAM) (Porto Velho – RO)</a:t>
            </a:r>
          </a:p>
        </p:txBody>
      </p:sp>
    </p:spTree>
    <p:extLst>
      <p:ext uri="{BB962C8B-B14F-4D97-AF65-F5344CB8AC3E}">
        <p14:creationId xmlns:p14="http://schemas.microsoft.com/office/powerpoint/2010/main" val="44363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white background&#10;&#10;Description automatically generated">
            <a:extLst>
              <a:ext uri="{FF2B5EF4-FFF2-40B4-BE49-F238E27FC236}">
                <a16:creationId xmlns:a16="http://schemas.microsoft.com/office/drawing/2014/main" id="{6CC14057-B0EA-0A3B-9464-2BA366D06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007"/>
            <a:ext cx="18288000" cy="11041007"/>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1" y="9284677"/>
            <a:ext cx="1202453" cy="784830"/>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20x</a:t>
            </a:r>
          </a:p>
        </p:txBody>
      </p:sp>
    </p:spTree>
    <p:extLst>
      <p:ext uri="{BB962C8B-B14F-4D97-AF65-F5344CB8AC3E}">
        <p14:creationId xmlns:p14="http://schemas.microsoft.com/office/powerpoint/2010/main" val="58884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d white cell&#10;&#10;Description automatically generated">
            <a:extLst>
              <a:ext uri="{FF2B5EF4-FFF2-40B4-BE49-F238E27FC236}">
                <a16:creationId xmlns:a16="http://schemas.microsoft.com/office/drawing/2014/main" id="{813CE65D-8241-18E5-9F30-D89204275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007"/>
            <a:ext cx="18288000" cy="11041007"/>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1" y="9284677"/>
            <a:ext cx="1202453" cy="784830"/>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40x</a:t>
            </a:r>
          </a:p>
        </p:txBody>
      </p:sp>
    </p:spTree>
    <p:extLst>
      <p:ext uri="{BB962C8B-B14F-4D97-AF65-F5344CB8AC3E}">
        <p14:creationId xmlns:p14="http://schemas.microsoft.com/office/powerpoint/2010/main" val="120596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urple and white structure&#10;&#10;Description automatically generated">
            <a:extLst>
              <a:ext uri="{FF2B5EF4-FFF2-40B4-BE49-F238E27FC236}">
                <a16:creationId xmlns:a16="http://schemas.microsoft.com/office/drawing/2014/main" id="{75007AE5-1AAD-1C83-1040-7FA6588E2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007"/>
            <a:ext cx="18288000" cy="11041007"/>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1" y="9284677"/>
            <a:ext cx="1202453" cy="784830"/>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40x</a:t>
            </a:r>
          </a:p>
        </p:txBody>
      </p:sp>
    </p:spTree>
    <p:extLst>
      <p:ext uri="{BB962C8B-B14F-4D97-AF65-F5344CB8AC3E}">
        <p14:creationId xmlns:p14="http://schemas.microsoft.com/office/powerpoint/2010/main" val="176973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01D5-AFB0-CAB8-937F-F10D5CD944E2}"/>
              </a:ext>
            </a:extLst>
          </p:cNvPr>
          <p:cNvSpPr>
            <a:spLocks noGrp="1"/>
          </p:cNvSpPr>
          <p:nvPr>
            <p:ph type="ctrTitle"/>
          </p:nvPr>
        </p:nvSpPr>
        <p:spPr>
          <a:xfrm>
            <a:off x="2243349" y="4252652"/>
            <a:ext cx="11665975" cy="1216131"/>
          </a:xfrm>
        </p:spPr>
        <p:txBody>
          <a:bodyPr/>
          <a:lstStyle/>
          <a:p>
            <a:r>
              <a:rPr lang="pt-BR" dirty="0"/>
              <a:t>Alguma hipótese?</a:t>
            </a:r>
            <a:endParaRPr lang="en-US" dirty="0"/>
          </a:p>
        </p:txBody>
      </p:sp>
      <p:sp>
        <p:nvSpPr>
          <p:cNvPr id="3" name="Text Placeholder 2">
            <a:extLst>
              <a:ext uri="{FF2B5EF4-FFF2-40B4-BE49-F238E27FC236}">
                <a16:creationId xmlns:a16="http://schemas.microsoft.com/office/drawing/2014/main" id="{4D3BDA6E-6F75-01D4-B0A4-0D0A705B766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94021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B144-9C87-5F3F-CF29-5FB307389A4C}"/>
              </a:ext>
            </a:extLst>
          </p:cNvPr>
          <p:cNvSpPr>
            <a:spLocks noGrp="1"/>
          </p:cNvSpPr>
          <p:nvPr>
            <p:ph type="title"/>
          </p:nvPr>
        </p:nvSpPr>
        <p:spPr/>
        <p:txBody>
          <a:bodyPr/>
          <a:lstStyle/>
          <a:p>
            <a:endParaRPr lang="en-US" dirty="0"/>
          </a:p>
        </p:txBody>
      </p:sp>
      <p:pic>
        <p:nvPicPr>
          <p:cNvPr id="5" name="Picture 4" descr="A blue and white painting&#10;&#10;Description automatically generated with medium confidence">
            <a:extLst>
              <a:ext uri="{FF2B5EF4-FFF2-40B4-BE49-F238E27FC236}">
                <a16:creationId xmlns:a16="http://schemas.microsoft.com/office/drawing/2014/main" id="{8FA088BC-C8BE-A43F-42C4-8304F791A62E}"/>
              </a:ext>
            </a:extLst>
          </p:cNvPr>
          <p:cNvPicPr>
            <a:picLocks noChangeAspect="1"/>
          </p:cNvPicPr>
          <p:nvPr/>
        </p:nvPicPr>
        <p:blipFill rotWithShape="1">
          <a:blip r:embed="rId2">
            <a:extLst>
              <a:ext uri="{28A0092B-C50C-407E-A947-70E740481C1C}">
                <a14:useLocalDpi xmlns:a14="http://schemas.microsoft.com/office/drawing/2010/main" val="0"/>
              </a:ext>
            </a:extLst>
          </a:blip>
          <a:srcRect l="8600" t="5521" r="10467" b="4286"/>
          <a:stretch/>
        </p:blipFill>
        <p:spPr>
          <a:xfrm>
            <a:off x="1785886" y="-17690"/>
            <a:ext cx="15315875" cy="10304690"/>
          </a:xfrm>
          <a:prstGeom prst="rect">
            <a:avLst/>
          </a:prstGeom>
        </p:spPr>
      </p:pic>
      <p:sp>
        <p:nvSpPr>
          <p:cNvPr id="9" name="Rectangle 8">
            <a:extLst>
              <a:ext uri="{FF2B5EF4-FFF2-40B4-BE49-F238E27FC236}">
                <a16:creationId xmlns:a16="http://schemas.microsoft.com/office/drawing/2014/main" id="{1EE9C33E-1B80-DB5E-BB91-BBF85CA87C55}"/>
              </a:ext>
            </a:extLst>
          </p:cNvPr>
          <p:cNvSpPr/>
          <p:nvPr/>
        </p:nvSpPr>
        <p:spPr>
          <a:xfrm>
            <a:off x="7178040" y="1506702"/>
            <a:ext cx="1264920" cy="794538"/>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4" name="Rectangle 3">
            <a:extLst>
              <a:ext uri="{FF2B5EF4-FFF2-40B4-BE49-F238E27FC236}">
                <a16:creationId xmlns:a16="http://schemas.microsoft.com/office/drawing/2014/main" id="{C247A481-78DB-2220-A25A-5FC1B5A71683}"/>
              </a:ext>
            </a:extLst>
          </p:cNvPr>
          <p:cNvSpPr/>
          <p:nvPr/>
        </p:nvSpPr>
        <p:spPr>
          <a:xfrm>
            <a:off x="10347960" y="3192211"/>
            <a:ext cx="1264920" cy="794538"/>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6" name="Rectangle 5">
            <a:extLst>
              <a:ext uri="{FF2B5EF4-FFF2-40B4-BE49-F238E27FC236}">
                <a16:creationId xmlns:a16="http://schemas.microsoft.com/office/drawing/2014/main" id="{BF99933E-C422-544E-1F9A-C84D7BF4E2C2}"/>
              </a:ext>
            </a:extLst>
          </p:cNvPr>
          <p:cNvSpPr/>
          <p:nvPr/>
        </p:nvSpPr>
        <p:spPr>
          <a:xfrm>
            <a:off x="9443823" y="4688665"/>
            <a:ext cx="1264920" cy="794538"/>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11" name="Rectangle 10">
            <a:extLst>
              <a:ext uri="{FF2B5EF4-FFF2-40B4-BE49-F238E27FC236}">
                <a16:creationId xmlns:a16="http://schemas.microsoft.com/office/drawing/2014/main" id="{DB7F9DB2-6B7D-0B8C-B228-EAE31E7CC482}"/>
              </a:ext>
            </a:extLst>
          </p:cNvPr>
          <p:cNvSpPr/>
          <p:nvPr/>
        </p:nvSpPr>
        <p:spPr>
          <a:xfrm>
            <a:off x="11927943" y="5780575"/>
            <a:ext cx="1264920" cy="794538"/>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pic>
        <p:nvPicPr>
          <p:cNvPr id="12" name="Picture 11" descr="A close-up of a white surface&#10;&#10;Description automatically generated">
            <a:extLst>
              <a:ext uri="{FF2B5EF4-FFF2-40B4-BE49-F238E27FC236}">
                <a16:creationId xmlns:a16="http://schemas.microsoft.com/office/drawing/2014/main" id="{620F1F58-B75A-FF48-B93F-8C15A6E9D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780" y="42862"/>
            <a:ext cx="16968089" cy="10244138"/>
          </a:xfrm>
          <a:prstGeom prst="rect">
            <a:avLst/>
          </a:prstGeom>
        </p:spPr>
      </p:pic>
      <p:pic>
        <p:nvPicPr>
          <p:cNvPr id="14" name="Picture 13" descr="A close-up of a white surface&#10;&#10;Description automatically generated">
            <a:extLst>
              <a:ext uri="{FF2B5EF4-FFF2-40B4-BE49-F238E27FC236}">
                <a16:creationId xmlns:a16="http://schemas.microsoft.com/office/drawing/2014/main" id="{3DBA55BA-2D77-B88E-AA5C-28D7A6FE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80" y="-17690"/>
            <a:ext cx="16968089" cy="10244138"/>
          </a:xfrm>
          <a:prstGeom prst="rect">
            <a:avLst/>
          </a:prstGeom>
        </p:spPr>
      </p:pic>
      <p:pic>
        <p:nvPicPr>
          <p:cNvPr id="16" name="Picture 15" descr="A close-up of a white surface&#10;&#10;Description automatically generated">
            <a:extLst>
              <a:ext uri="{FF2B5EF4-FFF2-40B4-BE49-F238E27FC236}">
                <a16:creationId xmlns:a16="http://schemas.microsoft.com/office/drawing/2014/main" id="{E29D3B30-6C39-CA7F-42F1-C58CF8B6D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80" y="-13466"/>
            <a:ext cx="17083693" cy="10313931"/>
          </a:xfrm>
          <a:prstGeom prst="rect">
            <a:avLst/>
          </a:prstGeom>
        </p:spPr>
      </p:pic>
      <p:pic>
        <p:nvPicPr>
          <p:cNvPr id="18" name="Picture 17" descr="A blue speckled surface with white specks&#10;&#10;Description automatically generated">
            <a:extLst>
              <a:ext uri="{FF2B5EF4-FFF2-40B4-BE49-F238E27FC236}">
                <a16:creationId xmlns:a16="http://schemas.microsoft.com/office/drawing/2014/main" id="{F8DA8AD1-F4E7-6BF6-9870-5D3F30403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80" y="42862"/>
            <a:ext cx="17083693" cy="10313931"/>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1" y="9284677"/>
            <a:ext cx="2600429" cy="784830"/>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AE1/AE3</a:t>
            </a:r>
          </a:p>
        </p:txBody>
      </p:sp>
    </p:spTree>
    <p:extLst>
      <p:ext uri="{BB962C8B-B14F-4D97-AF65-F5344CB8AC3E}">
        <p14:creationId xmlns:p14="http://schemas.microsoft.com/office/powerpoint/2010/main" val="265377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6"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6561-7366-D9F8-50AB-41E192BF2AE7}"/>
              </a:ext>
            </a:extLst>
          </p:cNvPr>
          <p:cNvSpPr>
            <a:spLocks noGrp="1"/>
          </p:cNvSpPr>
          <p:nvPr>
            <p:ph type="title"/>
          </p:nvPr>
        </p:nvSpPr>
        <p:spPr/>
        <p:txBody>
          <a:bodyPr/>
          <a:lstStyle/>
          <a:p>
            <a:endParaRPr lang="en-US"/>
          </a:p>
        </p:txBody>
      </p:sp>
      <p:pic>
        <p:nvPicPr>
          <p:cNvPr id="4" name="Picture 3" descr="A close-up of a blue and white object&#10;&#10;Description automatically generated">
            <a:extLst>
              <a:ext uri="{FF2B5EF4-FFF2-40B4-BE49-F238E27FC236}">
                <a16:creationId xmlns:a16="http://schemas.microsoft.com/office/drawing/2014/main" id="{03C485DB-3D2E-8E3D-F396-C4CE89F66B37}"/>
              </a:ext>
            </a:extLst>
          </p:cNvPr>
          <p:cNvPicPr>
            <a:picLocks noChangeAspect="1"/>
          </p:cNvPicPr>
          <p:nvPr/>
        </p:nvPicPr>
        <p:blipFill rotWithShape="1">
          <a:blip r:embed="rId2">
            <a:extLst>
              <a:ext uri="{28A0092B-C50C-407E-A947-70E740481C1C}">
                <a14:useLocalDpi xmlns:a14="http://schemas.microsoft.com/office/drawing/2010/main" val="0"/>
              </a:ext>
            </a:extLst>
          </a:blip>
          <a:srcRect l="5801" t="8237" r="9350" b="4075"/>
          <a:stretch/>
        </p:blipFill>
        <p:spPr>
          <a:xfrm>
            <a:off x="537210" y="1"/>
            <a:ext cx="17213580" cy="10178366"/>
          </a:xfrm>
          <a:prstGeom prst="rect">
            <a:avLst/>
          </a:prstGeom>
        </p:spPr>
      </p:pic>
      <p:sp>
        <p:nvSpPr>
          <p:cNvPr id="5" name="Rectangle 4">
            <a:extLst>
              <a:ext uri="{FF2B5EF4-FFF2-40B4-BE49-F238E27FC236}">
                <a16:creationId xmlns:a16="http://schemas.microsoft.com/office/drawing/2014/main" id="{083FE3BE-E57A-0A28-06E2-F0E2ED5CAD24}"/>
              </a:ext>
            </a:extLst>
          </p:cNvPr>
          <p:cNvSpPr/>
          <p:nvPr/>
        </p:nvSpPr>
        <p:spPr>
          <a:xfrm>
            <a:off x="5328140" y="1443471"/>
            <a:ext cx="1152510" cy="9817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dirty="0">
              <a:solidFill>
                <a:srgbClr val="FFFFFF"/>
              </a:solidFill>
              <a:sym typeface="Helvetica Neue Medium"/>
            </a:endParaRPr>
          </a:p>
        </p:txBody>
      </p:sp>
      <p:sp>
        <p:nvSpPr>
          <p:cNvPr id="6" name="Rectangle 5">
            <a:extLst>
              <a:ext uri="{FF2B5EF4-FFF2-40B4-BE49-F238E27FC236}">
                <a16:creationId xmlns:a16="http://schemas.microsoft.com/office/drawing/2014/main" id="{EC0C1A5D-4CA7-6B1C-021C-6D6B7E94D6E8}"/>
              </a:ext>
            </a:extLst>
          </p:cNvPr>
          <p:cNvSpPr/>
          <p:nvPr/>
        </p:nvSpPr>
        <p:spPr>
          <a:xfrm>
            <a:off x="1931387" y="6886575"/>
            <a:ext cx="1328915" cy="9817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7" name="Rectangle 6">
            <a:extLst>
              <a:ext uri="{FF2B5EF4-FFF2-40B4-BE49-F238E27FC236}">
                <a16:creationId xmlns:a16="http://schemas.microsoft.com/office/drawing/2014/main" id="{BFF26308-FB02-9A17-2E60-5562246A4CB1}"/>
              </a:ext>
            </a:extLst>
          </p:cNvPr>
          <p:cNvSpPr/>
          <p:nvPr/>
        </p:nvSpPr>
        <p:spPr>
          <a:xfrm>
            <a:off x="11895994" y="4610439"/>
            <a:ext cx="1434758" cy="9817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8" name="Rectangle 7">
            <a:extLst>
              <a:ext uri="{FF2B5EF4-FFF2-40B4-BE49-F238E27FC236}">
                <a16:creationId xmlns:a16="http://schemas.microsoft.com/office/drawing/2014/main" id="{DEEBA170-8BA7-3598-53C3-7F9AA588EE5F}"/>
              </a:ext>
            </a:extLst>
          </p:cNvPr>
          <p:cNvSpPr/>
          <p:nvPr/>
        </p:nvSpPr>
        <p:spPr>
          <a:xfrm>
            <a:off x="15207323" y="4504608"/>
            <a:ext cx="1434758" cy="9817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11" name="Rectangle 10">
            <a:extLst>
              <a:ext uri="{FF2B5EF4-FFF2-40B4-BE49-F238E27FC236}">
                <a16:creationId xmlns:a16="http://schemas.microsoft.com/office/drawing/2014/main" id="{D620F409-E8BC-82FD-AE72-339655F21C4E}"/>
              </a:ext>
            </a:extLst>
          </p:cNvPr>
          <p:cNvSpPr/>
          <p:nvPr/>
        </p:nvSpPr>
        <p:spPr>
          <a:xfrm>
            <a:off x="5064370" y="7006731"/>
            <a:ext cx="1328915" cy="9817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pic>
        <p:nvPicPr>
          <p:cNvPr id="14" name="Picture 13" descr="A close up of a white surface&#10;&#10;Description automatically generated">
            <a:extLst>
              <a:ext uri="{FF2B5EF4-FFF2-40B4-BE49-F238E27FC236}">
                <a16:creationId xmlns:a16="http://schemas.microsoft.com/office/drawing/2014/main" id="{F8193ADF-0516-2151-6DB3-F174BC499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182" y="0"/>
            <a:ext cx="17053301" cy="10295582"/>
          </a:xfrm>
          <a:prstGeom prst="rect">
            <a:avLst/>
          </a:prstGeom>
        </p:spPr>
      </p:pic>
      <p:pic>
        <p:nvPicPr>
          <p:cNvPr id="16" name="Picture 15" descr="A close-up of a white surface&#10;&#10;Description automatically generated">
            <a:extLst>
              <a:ext uri="{FF2B5EF4-FFF2-40B4-BE49-F238E27FC236}">
                <a16:creationId xmlns:a16="http://schemas.microsoft.com/office/drawing/2014/main" id="{8C37F0E2-348C-9CEC-7DF3-A43BC203F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56" y="0"/>
            <a:ext cx="17053301" cy="10295582"/>
          </a:xfrm>
          <a:prstGeom prst="rect">
            <a:avLst/>
          </a:prstGeom>
        </p:spPr>
      </p:pic>
      <p:pic>
        <p:nvPicPr>
          <p:cNvPr id="18" name="Picture 17" descr="A blue and brown speckled cells&#10;&#10;Description automatically generated">
            <a:extLst>
              <a:ext uri="{FF2B5EF4-FFF2-40B4-BE49-F238E27FC236}">
                <a16:creationId xmlns:a16="http://schemas.microsoft.com/office/drawing/2014/main" id="{D8A9ADFE-36CD-70F4-A11E-FB9E0A844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530" y="-4291"/>
            <a:ext cx="17053301" cy="10295582"/>
          </a:xfrm>
          <a:prstGeom prst="rect">
            <a:avLst/>
          </a:prstGeom>
        </p:spPr>
      </p:pic>
      <p:pic>
        <p:nvPicPr>
          <p:cNvPr id="20" name="Picture 19" descr="A blue and white speckled surface&#10;&#10;Description automatically generated">
            <a:extLst>
              <a:ext uri="{FF2B5EF4-FFF2-40B4-BE49-F238E27FC236}">
                <a16:creationId xmlns:a16="http://schemas.microsoft.com/office/drawing/2014/main" id="{86341C5E-3961-24AA-56B6-C9E706591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305" y="-8582"/>
            <a:ext cx="17089331" cy="10317335"/>
          </a:xfrm>
          <a:prstGeom prst="rect">
            <a:avLst/>
          </a:prstGeom>
        </p:spPr>
      </p:pic>
      <p:pic>
        <p:nvPicPr>
          <p:cNvPr id="22" name="Picture 21" descr="A blue and white background&#10;&#10;Description automatically generated">
            <a:extLst>
              <a:ext uri="{FF2B5EF4-FFF2-40B4-BE49-F238E27FC236}">
                <a16:creationId xmlns:a16="http://schemas.microsoft.com/office/drawing/2014/main" id="{A38B7A63-32E1-C577-AAB1-A61F00220B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016" y="0"/>
            <a:ext cx="17146044" cy="10351574"/>
          </a:xfrm>
          <a:prstGeom prst="rect">
            <a:avLst/>
          </a:prstGeom>
        </p:spPr>
      </p:pic>
      <p:sp>
        <p:nvSpPr>
          <p:cNvPr id="12" name="SUBTÍTULO">
            <a:extLst>
              <a:ext uri="{FF2B5EF4-FFF2-40B4-BE49-F238E27FC236}">
                <a16:creationId xmlns:a16="http://schemas.microsoft.com/office/drawing/2014/main" id="{9C8403DF-E712-3F68-8870-4D0DCFAC9236}"/>
              </a:ext>
            </a:extLst>
          </p:cNvPr>
          <p:cNvSpPr txBox="1"/>
          <p:nvPr/>
        </p:nvSpPr>
        <p:spPr>
          <a:xfrm>
            <a:off x="347526" y="9312789"/>
            <a:ext cx="2365193" cy="784830"/>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CK8/18</a:t>
            </a:r>
          </a:p>
        </p:txBody>
      </p:sp>
    </p:spTree>
    <p:extLst>
      <p:ext uri="{BB962C8B-B14F-4D97-AF65-F5344CB8AC3E}">
        <p14:creationId xmlns:p14="http://schemas.microsoft.com/office/powerpoint/2010/main" val="21765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B144-9C87-5F3F-CF29-5FB307389A4C}"/>
              </a:ext>
            </a:extLst>
          </p:cNvPr>
          <p:cNvSpPr>
            <a:spLocks noGrp="1"/>
          </p:cNvSpPr>
          <p:nvPr>
            <p:ph type="title"/>
          </p:nvPr>
        </p:nvSpPr>
        <p:spPr/>
        <p:txBody>
          <a:bodyPr/>
          <a:lstStyle/>
          <a:p>
            <a:endParaRPr lang="en-US"/>
          </a:p>
        </p:txBody>
      </p:sp>
      <p:pic>
        <p:nvPicPr>
          <p:cNvPr id="6" name="Picture 5" descr="A blue and white paint on a white surface&#10;&#10;Description automatically generated">
            <a:extLst>
              <a:ext uri="{FF2B5EF4-FFF2-40B4-BE49-F238E27FC236}">
                <a16:creationId xmlns:a16="http://schemas.microsoft.com/office/drawing/2014/main" id="{D7AA1F99-5281-E021-6A0E-0B5EEBD46DA6}"/>
              </a:ext>
            </a:extLst>
          </p:cNvPr>
          <p:cNvPicPr>
            <a:picLocks noChangeAspect="1"/>
          </p:cNvPicPr>
          <p:nvPr/>
        </p:nvPicPr>
        <p:blipFill rotWithShape="1">
          <a:blip r:embed="rId2">
            <a:extLst>
              <a:ext uri="{28A0092B-C50C-407E-A947-70E740481C1C}">
                <a14:useLocalDpi xmlns:a14="http://schemas.microsoft.com/office/drawing/2010/main" val="0"/>
              </a:ext>
            </a:extLst>
          </a:blip>
          <a:srcRect l="10318" t="4885" r="29528" b="5941"/>
          <a:stretch/>
        </p:blipFill>
        <p:spPr>
          <a:xfrm>
            <a:off x="2926080" y="0"/>
            <a:ext cx="11407140" cy="10209131"/>
          </a:xfrm>
          <a:prstGeom prst="rect">
            <a:avLst/>
          </a:prstGeom>
        </p:spPr>
      </p:pic>
      <p:sp>
        <p:nvSpPr>
          <p:cNvPr id="7" name="Rectangle 6">
            <a:extLst>
              <a:ext uri="{FF2B5EF4-FFF2-40B4-BE49-F238E27FC236}">
                <a16:creationId xmlns:a16="http://schemas.microsoft.com/office/drawing/2014/main" id="{CF5C9409-81F0-E33A-8F0F-CD5ADADED096}"/>
              </a:ext>
            </a:extLst>
          </p:cNvPr>
          <p:cNvSpPr/>
          <p:nvPr/>
        </p:nvSpPr>
        <p:spPr>
          <a:xfrm>
            <a:off x="11315700" y="5210294"/>
            <a:ext cx="1097280" cy="74092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8" name="Rectangle 7">
            <a:extLst>
              <a:ext uri="{FF2B5EF4-FFF2-40B4-BE49-F238E27FC236}">
                <a16:creationId xmlns:a16="http://schemas.microsoft.com/office/drawing/2014/main" id="{770542CF-2BA8-971B-AD8C-927078CA7131}"/>
              </a:ext>
            </a:extLst>
          </p:cNvPr>
          <p:cNvSpPr/>
          <p:nvPr/>
        </p:nvSpPr>
        <p:spPr>
          <a:xfrm>
            <a:off x="11704320" y="3258621"/>
            <a:ext cx="1097280" cy="74092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9" name="Rectangle 8">
            <a:extLst>
              <a:ext uri="{FF2B5EF4-FFF2-40B4-BE49-F238E27FC236}">
                <a16:creationId xmlns:a16="http://schemas.microsoft.com/office/drawing/2014/main" id="{7FD806F9-4C4D-9434-02E8-39B7F28576CE}"/>
              </a:ext>
            </a:extLst>
          </p:cNvPr>
          <p:cNvSpPr/>
          <p:nvPr/>
        </p:nvSpPr>
        <p:spPr>
          <a:xfrm>
            <a:off x="9395460" y="4341614"/>
            <a:ext cx="1097280" cy="74092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10" name="Rectangle 9">
            <a:extLst>
              <a:ext uri="{FF2B5EF4-FFF2-40B4-BE49-F238E27FC236}">
                <a16:creationId xmlns:a16="http://schemas.microsoft.com/office/drawing/2014/main" id="{87B6BB99-D19A-CBFD-4663-40458349628E}"/>
              </a:ext>
            </a:extLst>
          </p:cNvPr>
          <p:cNvSpPr/>
          <p:nvPr/>
        </p:nvSpPr>
        <p:spPr>
          <a:xfrm>
            <a:off x="8229600" y="6284714"/>
            <a:ext cx="1097280" cy="74092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
        <p:nvSpPr>
          <p:cNvPr id="11" name="Rectangle 10">
            <a:extLst>
              <a:ext uri="{FF2B5EF4-FFF2-40B4-BE49-F238E27FC236}">
                <a16:creationId xmlns:a16="http://schemas.microsoft.com/office/drawing/2014/main" id="{BB4BF40A-72FA-C233-03BA-91A5CA707287}"/>
              </a:ext>
            </a:extLst>
          </p:cNvPr>
          <p:cNvSpPr/>
          <p:nvPr/>
        </p:nvSpPr>
        <p:spPr>
          <a:xfrm>
            <a:off x="6774180" y="3872438"/>
            <a:ext cx="1097280" cy="74092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pic>
        <p:nvPicPr>
          <p:cNvPr id="13" name="Picture 12" descr="A blue and white speckled background&#10;&#10;Description automatically generated">
            <a:extLst>
              <a:ext uri="{FF2B5EF4-FFF2-40B4-BE49-F238E27FC236}">
                <a16:creationId xmlns:a16="http://schemas.microsoft.com/office/drawing/2014/main" id="{9BC27EEE-174A-6332-17FD-8AA413B4A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17" y="0"/>
            <a:ext cx="17048551" cy="10292715"/>
          </a:xfrm>
          <a:prstGeom prst="rect">
            <a:avLst/>
          </a:prstGeom>
        </p:spPr>
      </p:pic>
      <p:pic>
        <p:nvPicPr>
          <p:cNvPr id="15" name="Picture 14" descr="A blue and white speckled background&#10;&#10;Description automatically generated">
            <a:extLst>
              <a:ext uri="{FF2B5EF4-FFF2-40B4-BE49-F238E27FC236}">
                <a16:creationId xmlns:a16="http://schemas.microsoft.com/office/drawing/2014/main" id="{46D6BFF6-CBD1-CE7A-85DF-D998707EB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917" y="-5715"/>
            <a:ext cx="17058017" cy="10298430"/>
          </a:xfrm>
          <a:prstGeom prst="rect">
            <a:avLst/>
          </a:prstGeom>
        </p:spPr>
      </p:pic>
      <p:pic>
        <p:nvPicPr>
          <p:cNvPr id="17" name="Picture 16" descr="A blue and white speckled background&#10;&#10;Description automatically generated">
            <a:extLst>
              <a:ext uri="{FF2B5EF4-FFF2-40B4-BE49-F238E27FC236}">
                <a16:creationId xmlns:a16="http://schemas.microsoft.com/office/drawing/2014/main" id="{368410E7-64F9-0ADC-597E-D4DE92E6C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451" y="-11430"/>
            <a:ext cx="17058017" cy="10298430"/>
          </a:xfrm>
          <a:prstGeom prst="rect">
            <a:avLst/>
          </a:prstGeom>
        </p:spPr>
      </p:pic>
      <p:pic>
        <p:nvPicPr>
          <p:cNvPr id="19" name="Picture 18" descr="A blue and white speckled background&#10;&#10;Description automatically generated">
            <a:extLst>
              <a:ext uri="{FF2B5EF4-FFF2-40B4-BE49-F238E27FC236}">
                <a16:creationId xmlns:a16="http://schemas.microsoft.com/office/drawing/2014/main" id="{A9F3C0DB-A735-5279-5413-7E11E8901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383" y="-17145"/>
            <a:ext cx="17058017" cy="10298430"/>
          </a:xfrm>
          <a:prstGeom prst="rect">
            <a:avLst/>
          </a:prstGeom>
        </p:spPr>
      </p:pic>
      <p:pic>
        <p:nvPicPr>
          <p:cNvPr id="21" name="Picture 20" descr="A blue and white speckled background&#10;&#10;Description automatically generated">
            <a:extLst>
              <a:ext uri="{FF2B5EF4-FFF2-40B4-BE49-F238E27FC236}">
                <a16:creationId xmlns:a16="http://schemas.microsoft.com/office/drawing/2014/main" id="{05037B19-4ACC-5558-490F-936A1E96A8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383" y="5715"/>
            <a:ext cx="17076950" cy="10309860"/>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1" y="9284677"/>
            <a:ext cx="1571729" cy="784830"/>
          </a:xfrm>
          <a:prstGeom prst="rect">
            <a:avLst/>
          </a:pr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P63</a:t>
            </a:r>
          </a:p>
        </p:txBody>
      </p:sp>
    </p:spTree>
    <p:extLst>
      <p:ext uri="{BB962C8B-B14F-4D97-AF65-F5344CB8AC3E}">
        <p14:creationId xmlns:p14="http://schemas.microsoft.com/office/powerpoint/2010/main" val="25653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Diagnóstico imunoistoquímico</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3" name="Título">
            <a:extLst>
              <a:ext uri="{FF2B5EF4-FFF2-40B4-BE49-F238E27FC236}">
                <a16:creationId xmlns:a16="http://schemas.microsoft.com/office/drawing/2014/main" id="{944C1546-F84C-9315-9C6E-69EFE5C82591}"/>
              </a:ext>
            </a:extLst>
          </p:cNvPr>
          <p:cNvSpPr txBox="1"/>
          <p:nvPr/>
        </p:nvSpPr>
        <p:spPr>
          <a:xfrm>
            <a:off x="686174" y="293344"/>
            <a:ext cx="460821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400" dirty="0">
                <a:solidFill>
                  <a:schemeClr val="bg1">
                    <a:lumMod val="50000"/>
                  </a:schemeClr>
                </a:solidFill>
              </a:rPr>
              <a:t>Junho de 2023</a:t>
            </a:r>
            <a:endParaRPr sz="2400" dirty="0">
              <a:solidFill>
                <a:schemeClr val="bg1">
                  <a:lumMod val="50000"/>
                </a:schemeClr>
              </a:solidFill>
            </a:endParaRPr>
          </a:p>
        </p:txBody>
      </p:sp>
      <p:graphicFrame>
        <p:nvGraphicFramePr>
          <p:cNvPr id="5" name="Table 4">
            <a:extLst>
              <a:ext uri="{FF2B5EF4-FFF2-40B4-BE49-F238E27FC236}">
                <a16:creationId xmlns:a16="http://schemas.microsoft.com/office/drawing/2014/main" id="{303AC926-1F5A-0CB9-DD08-31966E157A92}"/>
              </a:ext>
            </a:extLst>
          </p:cNvPr>
          <p:cNvGraphicFramePr>
            <a:graphicFrameLocks noGrp="1"/>
          </p:cNvGraphicFramePr>
          <p:nvPr>
            <p:extLst>
              <p:ext uri="{D42A27DB-BD31-4B8C-83A1-F6EECF244321}">
                <p14:modId xmlns:p14="http://schemas.microsoft.com/office/powerpoint/2010/main" val="1597866366"/>
              </p:ext>
            </p:extLst>
          </p:nvPr>
        </p:nvGraphicFramePr>
        <p:xfrm>
          <a:off x="3413760" y="1971141"/>
          <a:ext cx="10744261" cy="7687260"/>
        </p:xfrm>
        <a:graphic>
          <a:graphicData uri="http://schemas.openxmlformats.org/drawingml/2006/table">
            <a:tbl>
              <a:tblPr firstRow="1" bandRow="1">
                <a:tableStyleId>{5940675A-B579-460E-94D1-54222C63F5DA}</a:tableStyleId>
              </a:tblPr>
              <a:tblGrid>
                <a:gridCol w="4175734">
                  <a:extLst>
                    <a:ext uri="{9D8B030D-6E8A-4147-A177-3AD203B41FA5}">
                      <a16:colId xmlns:a16="http://schemas.microsoft.com/office/drawing/2014/main" val="4244106060"/>
                    </a:ext>
                  </a:extLst>
                </a:gridCol>
                <a:gridCol w="6568527">
                  <a:extLst>
                    <a:ext uri="{9D8B030D-6E8A-4147-A177-3AD203B41FA5}">
                      <a16:colId xmlns:a16="http://schemas.microsoft.com/office/drawing/2014/main" val="3138698074"/>
                    </a:ext>
                  </a:extLst>
                </a:gridCol>
              </a:tblGrid>
              <a:tr h="549090">
                <a:tc>
                  <a:txBody>
                    <a:bodyPr/>
                    <a:lstStyle/>
                    <a:p>
                      <a:r>
                        <a:rPr lang="pt-BR" sz="2800" b="1" dirty="0"/>
                        <a:t>AE1/AE3</a:t>
                      </a:r>
                      <a:endParaRPr lang="en-US" sz="2800" b="1" dirty="0"/>
                    </a:p>
                  </a:txBody>
                  <a:tcPr marL="68580" marR="68580" marT="34290" marB="34290"/>
                </a:tc>
                <a:tc>
                  <a:txBody>
                    <a:bodyPr/>
                    <a:lstStyle/>
                    <a:p>
                      <a:pPr algn="l"/>
                      <a:r>
                        <a:rPr lang="pt-BR" sz="2800" b="1" dirty="0">
                          <a:solidFill>
                            <a:srgbClr val="002060"/>
                          </a:solidFill>
                        </a:rPr>
                        <a:t>Positivo focal (em blocos diferentes)</a:t>
                      </a:r>
                      <a:endParaRPr lang="en-US" sz="2800" b="1" dirty="0">
                        <a:solidFill>
                          <a:srgbClr val="002060"/>
                        </a:solidFill>
                      </a:endParaRPr>
                    </a:p>
                  </a:txBody>
                  <a:tcPr marL="68580" marR="68580" marT="34290" marB="34290"/>
                </a:tc>
                <a:extLst>
                  <a:ext uri="{0D108BD9-81ED-4DB2-BD59-A6C34878D82A}">
                    <a16:rowId xmlns:a16="http://schemas.microsoft.com/office/drawing/2014/main" val="4282293104"/>
                  </a:ext>
                </a:extLst>
              </a:tr>
              <a:tr h="549090">
                <a:tc>
                  <a:txBody>
                    <a:bodyPr/>
                    <a:lstStyle/>
                    <a:p>
                      <a:r>
                        <a:rPr lang="pt-BR" sz="2800" b="1" dirty="0"/>
                        <a:t>CK8/18</a:t>
                      </a:r>
                      <a:endParaRPr lang="en-US" sz="2800" b="1" dirty="0"/>
                    </a:p>
                  </a:txBody>
                  <a:tcPr marL="68580" marR="68580" marT="34290" marB="34290"/>
                </a:tc>
                <a:tc>
                  <a:txBody>
                    <a:bodyPr/>
                    <a:lstStyle/>
                    <a:p>
                      <a:pPr algn="l"/>
                      <a:r>
                        <a:rPr lang="pt-BR" sz="2800" b="1" dirty="0">
                          <a:solidFill>
                            <a:srgbClr val="002060"/>
                          </a:solidFill>
                        </a:rPr>
                        <a:t>Positivo focal (em blocos diferentes)</a:t>
                      </a:r>
                      <a:endParaRPr lang="en-US" sz="2800" b="1" dirty="0">
                        <a:solidFill>
                          <a:srgbClr val="002060"/>
                        </a:solidFill>
                      </a:endParaRPr>
                    </a:p>
                  </a:txBody>
                  <a:tcPr marL="68580" marR="68580" marT="34290" marB="34290"/>
                </a:tc>
                <a:extLst>
                  <a:ext uri="{0D108BD9-81ED-4DB2-BD59-A6C34878D82A}">
                    <a16:rowId xmlns:a16="http://schemas.microsoft.com/office/drawing/2014/main" val="2425031937"/>
                  </a:ext>
                </a:extLst>
              </a:tr>
              <a:tr h="549090">
                <a:tc>
                  <a:txBody>
                    <a:bodyPr/>
                    <a:lstStyle/>
                    <a:p>
                      <a:r>
                        <a:rPr lang="pt-BR" sz="2800" b="1" dirty="0"/>
                        <a:t>P63</a:t>
                      </a:r>
                      <a:endParaRPr lang="en-US" sz="2800" b="1" dirty="0"/>
                    </a:p>
                  </a:txBody>
                  <a:tcPr marL="68580" marR="68580" marT="34290" marB="34290"/>
                </a:tc>
                <a:tc>
                  <a:txBody>
                    <a:bodyPr/>
                    <a:lstStyle/>
                    <a:p>
                      <a:pPr algn="l"/>
                      <a:r>
                        <a:rPr lang="pt-BR" sz="2800" b="1" dirty="0">
                          <a:solidFill>
                            <a:srgbClr val="002060"/>
                          </a:solidFill>
                        </a:rPr>
                        <a:t>Positivo focal (em blocos diferentes)</a:t>
                      </a:r>
                      <a:endParaRPr lang="en-US" sz="2800" b="1" dirty="0">
                        <a:solidFill>
                          <a:srgbClr val="002060"/>
                        </a:solidFill>
                      </a:endParaRPr>
                    </a:p>
                  </a:txBody>
                  <a:tcPr marL="68580" marR="68580" marT="34290" marB="34290"/>
                </a:tc>
                <a:extLst>
                  <a:ext uri="{0D108BD9-81ED-4DB2-BD59-A6C34878D82A}">
                    <a16:rowId xmlns:a16="http://schemas.microsoft.com/office/drawing/2014/main" val="1087015611"/>
                  </a:ext>
                </a:extLst>
              </a:tr>
              <a:tr h="549090">
                <a:tc>
                  <a:txBody>
                    <a:bodyPr/>
                    <a:lstStyle/>
                    <a:p>
                      <a:r>
                        <a:rPr lang="pt-BR" sz="2800" b="1" dirty="0"/>
                        <a:t>S100</a:t>
                      </a:r>
                      <a:endParaRPr lang="en-US" sz="2800" b="1" dirty="0"/>
                    </a:p>
                  </a:txBody>
                  <a:tcPr marL="68580" marR="68580" marT="34290" marB="34290"/>
                </a:tc>
                <a:tc>
                  <a:txBody>
                    <a:bodyPr/>
                    <a:lstStyle/>
                    <a:p>
                      <a:pPr algn="l"/>
                      <a:r>
                        <a:rPr lang="pt-BR" sz="2800" b="1" dirty="0">
                          <a:solidFill>
                            <a:srgbClr val="002060"/>
                          </a:solidFill>
                        </a:rPr>
                        <a:t>Positivo</a:t>
                      </a:r>
                      <a:endParaRPr lang="en-US" sz="2800" b="1" dirty="0">
                        <a:solidFill>
                          <a:srgbClr val="002060"/>
                        </a:solidFill>
                      </a:endParaRPr>
                    </a:p>
                  </a:txBody>
                  <a:tcPr marL="68580" marR="68580" marT="34290" marB="34290"/>
                </a:tc>
                <a:extLst>
                  <a:ext uri="{0D108BD9-81ED-4DB2-BD59-A6C34878D82A}">
                    <a16:rowId xmlns:a16="http://schemas.microsoft.com/office/drawing/2014/main" val="3597907825"/>
                  </a:ext>
                </a:extLst>
              </a:tr>
              <a:tr h="549090">
                <a:tc>
                  <a:txBody>
                    <a:bodyPr/>
                    <a:lstStyle/>
                    <a:p>
                      <a:r>
                        <a:rPr lang="pt-BR" sz="2800" b="1" dirty="0"/>
                        <a:t>C-KIT (CD117)</a:t>
                      </a:r>
                      <a:endParaRPr lang="en-US" sz="2800" b="1" dirty="0"/>
                    </a:p>
                  </a:txBody>
                  <a:tcPr marL="68580" marR="68580" marT="34290" marB="34290"/>
                </a:tc>
                <a:tc>
                  <a:txBody>
                    <a:bodyPr/>
                    <a:lstStyle/>
                    <a:p>
                      <a:pPr algn="l"/>
                      <a:r>
                        <a:rPr lang="pt-BR" sz="2800" b="1" dirty="0">
                          <a:solidFill>
                            <a:srgbClr val="002060"/>
                          </a:solidFill>
                        </a:rPr>
                        <a:t>Positivo focal</a:t>
                      </a:r>
                      <a:endParaRPr lang="en-US" sz="2800" b="1" dirty="0">
                        <a:solidFill>
                          <a:srgbClr val="002060"/>
                        </a:solidFill>
                      </a:endParaRPr>
                    </a:p>
                  </a:txBody>
                  <a:tcPr marL="68580" marR="68580" marT="34290" marB="34290"/>
                </a:tc>
                <a:extLst>
                  <a:ext uri="{0D108BD9-81ED-4DB2-BD59-A6C34878D82A}">
                    <a16:rowId xmlns:a16="http://schemas.microsoft.com/office/drawing/2014/main" val="1243159842"/>
                  </a:ext>
                </a:extLst>
              </a:tr>
              <a:tr h="549090">
                <a:tc>
                  <a:txBody>
                    <a:bodyPr/>
                    <a:lstStyle/>
                    <a:p>
                      <a:r>
                        <a:rPr lang="pt-BR" sz="2800" b="1" dirty="0"/>
                        <a:t>EMA</a:t>
                      </a:r>
                      <a:endParaRPr lang="en-US" sz="2800" b="1" dirty="0"/>
                    </a:p>
                  </a:txBody>
                  <a:tcPr marL="68580" marR="68580" marT="34290" marB="34290"/>
                </a:tc>
                <a:tc>
                  <a:txBody>
                    <a:bodyPr/>
                    <a:lstStyle/>
                    <a:p>
                      <a:pPr algn="l"/>
                      <a:r>
                        <a:rPr lang="pt-BR" sz="2800" b="1" dirty="0">
                          <a:solidFill>
                            <a:srgbClr val="002060"/>
                          </a:solidFill>
                        </a:rPr>
                        <a:t>Positivo focal</a:t>
                      </a:r>
                      <a:endParaRPr lang="en-US" sz="2800" b="1" dirty="0">
                        <a:solidFill>
                          <a:srgbClr val="002060"/>
                        </a:solidFill>
                      </a:endParaRPr>
                    </a:p>
                  </a:txBody>
                  <a:tcPr marL="68580" marR="68580" marT="34290" marB="34290"/>
                </a:tc>
                <a:extLst>
                  <a:ext uri="{0D108BD9-81ED-4DB2-BD59-A6C34878D82A}">
                    <a16:rowId xmlns:a16="http://schemas.microsoft.com/office/drawing/2014/main" val="1887775488"/>
                  </a:ext>
                </a:extLst>
              </a:tr>
              <a:tr h="549090">
                <a:tc>
                  <a:txBody>
                    <a:bodyPr/>
                    <a:lstStyle/>
                    <a:p>
                      <a:r>
                        <a:rPr lang="pt-BR" sz="2800" b="1" dirty="0"/>
                        <a:t>CK5/6</a:t>
                      </a:r>
                      <a:endParaRPr lang="en-US" sz="2800" b="1" dirty="0"/>
                    </a:p>
                  </a:txBody>
                  <a:tcPr marL="68580" marR="68580" marT="34290" marB="34290"/>
                </a:tc>
                <a:tc>
                  <a:txBody>
                    <a:bodyPr/>
                    <a:lstStyle/>
                    <a:p>
                      <a:pPr algn="l"/>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495712040"/>
                  </a:ext>
                </a:extLst>
              </a:tr>
              <a:tr h="549090">
                <a:tc>
                  <a:txBody>
                    <a:bodyPr/>
                    <a:lstStyle/>
                    <a:p>
                      <a:r>
                        <a:rPr lang="pt-BR" sz="2800" b="1" dirty="0"/>
                        <a:t>34Beta-E12</a:t>
                      </a:r>
                      <a:endParaRPr lang="en-US" sz="2800" b="1" dirty="0"/>
                    </a:p>
                  </a:txBody>
                  <a:tcPr marL="68580" marR="68580" marT="34290" marB="34290"/>
                </a:tc>
                <a:tc>
                  <a:txBody>
                    <a:bodyPr/>
                    <a:lstStyle/>
                    <a:p>
                      <a:pPr algn="l"/>
                      <a:r>
                        <a:rPr lang="pt-BR" sz="2800" b="1" dirty="0">
                          <a:solidFill>
                            <a:srgbClr val="FF0000"/>
                          </a:solidFill>
                        </a:rPr>
                        <a:t>Negativo (em blocos diferentes)</a:t>
                      </a:r>
                      <a:endParaRPr lang="en-US" sz="2800" b="1" dirty="0">
                        <a:solidFill>
                          <a:srgbClr val="FF0000"/>
                        </a:solidFill>
                      </a:endParaRPr>
                    </a:p>
                  </a:txBody>
                  <a:tcPr marL="68580" marR="68580" marT="34290" marB="34290"/>
                </a:tc>
                <a:extLst>
                  <a:ext uri="{0D108BD9-81ED-4DB2-BD59-A6C34878D82A}">
                    <a16:rowId xmlns:a16="http://schemas.microsoft.com/office/drawing/2014/main" val="1565310749"/>
                  </a:ext>
                </a:extLst>
              </a:tr>
              <a:tr h="549090">
                <a:tc>
                  <a:txBody>
                    <a:bodyPr/>
                    <a:lstStyle/>
                    <a:p>
                      <a:r>
                        <a:rPr lang="pt-BR" sz="2800" b="1" dirty="0"/>
                        <a:t>P53</a:t>
                      </a:r>
                      <a:endParaRPr lang="en-US" sz="2800" b="1" dirty="0"/>
                    </a:p>
                  </a:txBody>
                  <a:tcPr marL="68580" marR="68580" marT="34290" marB="34290"/>
                </a:tc>
                <a:tc>
                  <a:txBody>
                    <a:bodyPr/>
                    <a:lstStyle/>
                    <a:p>
                      <a:pPr algn="l"/>
                      <a:r>
                        <a:rPr lang="pt-BR" sz="2800" b="1" dirty="0">
                          <a:solidFill>
                            <a:srgbClr val="FF0000"/>
                          </a:solidFill>
                        </a:rPr>
                        <a:t>Negativo (padrão selvagem)</a:t>
                      </a:r>
                      <a:endParaRPr lang="en-US" sz="2800" b="1" dirty="0">
                        <a:solidFill>
                          <a:srgbClr val="FF0000"/>
                        </a:solidFill>
                      </a:endParaRPr>
                    </a:p>
                  </a:txBody>
                  <a:tcPr marL="68580" marR="68580" marT="34290" marB="34290"/>
                </a:tc>
                <a:extLst>
                  <a:ext uri="{0D108BD9-81ED-4DB2-BD59-A6C34878D82A}">
                    <a16:rowId xmlns:a16="http://schemas.microsoft.com/office/drawing/2014/main" val="2986235308"/>
                  </a:ext>
                </a:extLst>
              </a:tr>
              <a:tr h="549090">
                <a:tc>
                  <a:txBody>
                    <a:bodyPr/>
                    <a:lstStyle/>
                    <a:p>
                      <a:r>
                        <a:rPr lang="pt-BR" sz="2800" b="1" dirty="0"/>
                        <a:t>Receptor de Estrogênio</a:t>
                      </a:r>
                      <a:endParaRPr lang="en-US" sz="2800" b="1" dirty="0"/>
                    </a:p>
                  </a:txBody>
                  <a:tcPr marL="68580" marR="68580" marT="34290" marB="34290"/>
                </a:tc>
                <a:tc>
                  <a:txBody>
                    <a:bodyPr/>
                    <a:lstStyle/>
                    <a:p>
                      <a:pPr algn="l"/>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1424402060"/>
                  </a:ext>
                </a:extLst>
              </a:tr>
              <a:tr h="549090">
                <a:tc>
                  <a:txBody>
                    <a:bodyPr/>
                    <a:lstStyle/>
                    <a:p>
                      <a:r>
                        <a:rPr lang="pt-BR" sz="2800" b="1" dirty="0"/>
                        <a:t>Receptor de Progesterona</a:t>
                      </a:r>
                      <a:endParaRPr lang="en-US" sz="2800" b="1" dirty="0"/>
                    </a:p>
                  </a:txBody>
                  <a:tcPr marL="68580" marR="68580" marT="34290" marB="34290"/>
                </a:tc>
                <a:tc>
                  <a:txBody>
                    <a:bodyPr/>
                    <a:lstStyle/>
                    <a:p>
                      <a:pPr algn="l"/>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3429795722"/>
                  </a:ext>
                </a:extLst>
              </a:tr>
              <a:tr h="549090">
                <a:tc>
                  <a:txBody>
                    <a:bodyPr/>
                    <a:lstStyle/>
                    <a:p>
                      <a:r>
                        <a:rPr lang="pt-BR" sz="2800" b="1" dirty="0"/>
                        <a:t>HER-2</a:t>
                      </a:r>
                      <a:endParaRPr lang="en-US" sz="2800" b="1" dirty="0"/>
                    </a:p>
                  </a:txBody>
                  <a:tcPr marL="68580" marR="68580" marT="34290" marB="34290"/>
                </a:tc>
                <a:tc>
                  <a:txBody>
                    <a:bodyPr/>
                    <a:lstStyle/>
                    <a:p>
                      <a:pPr algn="l"/>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1654694693"/>
                  </a:ext>
                </a:extLst>
              </a:tr>
              <a:tr h="549090">
                <a:tc>
                  <a:txBody>
                    <a:bodyPr/>
                    <a:lstStyle/>
                    <a:p>
                      <a:r>
                        <a:rPr lang="pt-BR" sz="2800" b="1" dirty="0"/>
                        <a:t>CD34</a:t>
                      </a:r>
                      <a:endParaRPr lang="en-US" sz="2800" b="1" dirty="0"/>
                    </a:p>
                  </a:txBody>
                  <a:tcPr marL="68580" marR="68580" marT="34290" marB="34290"/>
                </a:tc>
                <a:tc>
                  <a:txBody>
                    <a:bodyPr/>
                    <a:lstStyle/>
                    <a:p>
                      <a:pPr algn="l"/>
                      <a:r>
                        <a:rPr lang="pt-BR" sz="2800" b="1" dirty="0">
                          <a:solidFill>
                            <a:srgbClr val="FF0000"/>
                          </a:solidFill>
                        </a:rPr>
                        <a:t>Negativo</a:t>
                      </a:r>
                    </a:p>
                  </a:txBody>
                  <a:tcPr marL="68580" marR="68580" marT="34290" marB="34290"/>
                </a:tc>
                <a:extLst>
                  <a:ext uri="{0D108BD9-81ED-4DB2-BD59-A6C34878D82A}">
                    <a16:rowId xmlns:a16="http://schemas.microsoft.com/office/drawing/2014/main" val="1941437018"/>
                  </a:ext>
                </a:extLst>
              </a:tr>
              <a:tr h="549090">
                <a:tc>
                  <a:txBody>
                    <a:bodyPr/>
                    <a:lstStyle/>
                    <a:p>
                      <a:r>
                        <a:rPr lang="pt-BR" sz="2800" b="1" dirty="0"/>
                        <a:t>NY-ESO</a:t>
                      </a:r>
                      <a:endParaRPr lang="en-US" sz="2800" b="1" dirty="0"/>
                    </a:p>
                  </a:txBody>
                  <a:tcPr marL="68580" marR="68580" marT="34290" marB="34290"/>
                </a:tc>
                <a:tc>
                  <a:txBody>
                    <a:bodyPr/>
                    <a:lstStyle/>
                    <a:p>
                      <a:pPr algn="l"/>
                      <a:r>
                        <a:rPr lang="pt-BR" sz="2800" b="1" dirty="0">
                          <a:solidFill>
                            <a:srgbClr val="FF0000"/>
                          </a:solidFill>
                        </a:rPr>
                        <a:t>Negativo</a:t>
                      </a:r>
                    </a:p>
                  </a:txBody>
                  <a:tcPr marL="68580" marR="68580" marT="34290" marB="34290"/>
                </a:tc>
                <a:extLst>
                  <a:ext uri="{0D108BD9-81ED-4DB2-BD59-A6C34878D82A}">
                    <a16:rowId xmlns:a16="http://schemas.microsoft.com/office/drawing/2014/main" val="1834585244"/>
                  </a:ext>
                </a:extLst>
              </a:tr>
            </a:tbl>
          </a:graphicData>
        </a:graphic>
      </p:graphicFrame>
    </p:spTree>
    <p:extLst>
      <p:ext uri="{BB962C8B-B14F-4D97-AF65-F5344CB8AC3E}">
        <p14:creationId xmlns:p14="http://schemas.microsoft.com/office/powerpoint/2010/main" val="334135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Diagnóstico molecular</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3" name="Título">
            <a:extLst>
              <a:ext uri="{FF2B5EF4-FFF2-40B4-BE49-F238E27FC236}">
                <a16:creationId xmlns:a16="http://schemas.microsoft.com/office/drawing/2014/main" id="{944C1546-F84C-9315-9C6E-69EFE5C82591}"/>
              </a:ext>
            </a:extLst>
          </p:cNvPr>
          <p:cNvSpPr txBox="1"/>
          <p:nvPr/>
        </p:nvSpPr>
        <p:spPr>
          <a:xfrm>
            <a:off x="686174" y="293344"/>
            <a:ext cx="460821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400" dirty="0">
                <a:solidFill>
                  <a:schemeClr val="bg1">
                    <a:lumMod val="50000"/>
                  </a:schemeClr>
                </a:solidFill>
              </a:rPr>
              <a:t>Junho de 2023</a:t>
            </a:r>
            <a:endParaRPr sz="2400" dirty="0">
              <a:solidFill>
                <a:schemeClr val="bg1">
                  <a:lumMod val="50000"/>
                </a:schemeClr>
              </a:solidFill>
            </a:endParaRPr>
          </a:p>
        </p:txBody>
      </p:sp>
      <p:pic>
        <p:nvPicPr>
          <p:cNvPr id="6" name="Picture 5">
            <a:extLst>
              <a:ext uri="{FF2B5EF4-FFF2-40B4-BE49-F238E27FC236}">
                <a16:creationId xmlns:a16="http://schemas.microsoft.com/office/drawing/2014/main" id="{1149C14E-3132-DD98-E9AA-C2990A64C75E}"/>
              </a:ext>
            </a:extLst>
          </p:cNvPr>
          <p:cNvPicPr>
            <a:picLocks noChangeAspect="1"/>
          </p:cNvPicPr>
          <p:nvPr/>
        </p:nvPicPr>
        <p:blipFill rotWithShape="1">
          <a:blip r:embed="rId4"/>
          <a:srcRect l="2971" t="10796" r="2827"/>
          <a:stretch/>
        </p:blipFill>
        <p:spPr>
          <a:xfrm>
            <a:off x="1479550" y="2203981"/>
            <a:ext cx="15328900" cy="6637901"/>
          </a:xfrm>
          <a:prstGeom prst="rect">
            <a:avLst/>
          </a:prstGeom>
        </p:spPr>
      </p:pic>
      <p:sp>
        <p:nvSpPr>
          <p:cNvPr id="7" name="Rectangle 6">
            <a:extLst>
              <a:ext uri="{FF2B5EF4-FFF2-40B4-BE49-F238E27FC236}">
                <a16:creationId xmlns:a16="http://schemas.microsoft.com/office/drawing/2014/main" id="{AAAD2EB6-02C6-A412-733A-6984F9D405DF}"/>
              </a:ext>
            </a:extLst>
          </p:cNvPr>
          <p:cNvSpPr/>
          <p:nvPr/>
        </p:nvSpPr>
        <p:spPr>
          <a:xfrm>
            <a:off x="1479550" y="6005383"/>
            <a:ext cx="11544472" cy="656586"/>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endParaRPr lang="en-US" sz="2400">
              <a:solidFill>
                <a:srgbClr val="FFFFFF"/>
              </a:solidFill>
              <a:sym typeface="Helvetica Neue Medium"/>
            </a:endParaRPr>
          </a:p>
        </p:txBody>
      </p:sp>
    </p:spTree>
    <p:extLst>
      <p:ext uri="{BB962C8B-B14F-4D97-AF65-F5344CB8AC3E}">
        <p14:creationId xmlns:p14="http://schemas.microsoft.com/office/powerpoint/2010/main" val="257142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Diagnóstico integrado</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3" name="Título">
            <a:extLst>
              <a:ext uri="{FF2B5EF4-FFF2-40B4-BE49-F238E27FC236}">
                <a16:creationId xmlns:a16="http://schemas.microsoft.com/office/drawing/2014/main" id="{944C1546-F84C-9315-9C6E-69EFE5C82591}"/>
              </a:ext>
            </a:extLst>
          </p:cNvPr>
          <p:cNvSpPr txBox="1"/>
          <p:nvPr/>
        </p:nvSpPr>
        <p:spPr>
          <a:xfrm>
            <a:off x="686174" y="293344"/>
            <a:ext cx="460821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400" dirty="0">
                <a:solidFill>
                  <a:schemeClr val="bg1">
                    <a:lumMod val="50000"/>
                  </a:schemeClr>
                </a:solidFill>
              </a:rPr>
              <a:t>Junho de 2023</a:t>
            </a:r>
            <a:endParaRPr sz="2400" dirty="0">
              <a:solidFill>
                <a:schemeClr val="bg1">
                  <a:lumMod val="50000"/>
                </a:schemeClr>
              </a:solidFill>
            </a:endParaRPr>
          </a:p>
        </p:txBody>
      </p:sp>
      <p:sp>
        <p:nvSpPr>
          <p:cNvPr id="131"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p:cNvSpPr txBox="1"/>
          <p:nvPr/>
        </p:nvSpPr>
        <p:spPr>
          <a:xfrm>
            <a:off x="575186" y="2388900"/>
            <a:ext cx="16916026" cy="7325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pPr algn="just"/>
            <a:r>
              <a:rPr lang="pt-BR" sz="2800" dirty="0">
                <a:latin typeface="Open Sans" panose="020B0606030504020204" pitchFamily="34" charset="0"/>
                <a:ea typeface="Open Sans" panose="020B0606030504020204" pitchFamily="34" charset="0"/>
                <a:cs typeface="Open Sans" panose="020B0606030504020204" pitchFamily="34" charset="0"/>
              </a:rPr>
              <a:t>O estudo imunoistoquímico evidenciou múltiplas áreas com positividade focal para citoceratinas (AE1/AE3 e CK8/18) e P63. O exame de hibridização </a:t>
            </a:r>
            <a:r>
              <a:rPr lang="pt-BR" sz="2800" i="1" dirty="0">
                <a:latin typeface="Open Sans" panose="020B0606030504020204" pitchFamily="34" charset="0"/>
                <a:ea typeface="Open Sans" panose="020B0606030504020204" pitchFamily="34" charset="0"/>
                <a:cs typeface="Open Sans" panose="020B0606030504020204" pitchFamily="34" charset="0"/>
              </a:rPr>
              <a:t>''in situ'' </a:t>
            </a:r>
            <a:r>
              <a:rPr lang="pt-BR" sz="2800" dirty="0">
                <a:latin typeface="Open Sans" panose="020B0606030504020204" pitchFamily="34" charset="0"/>
                <a:ea typeface="Open Sans" panose="020B0606030504020204" pitchFamily="34" charset="0"/>
                <a:cs typeface="Open Sans" panose="020B0606030504020204" pitchFamily="34" charset="0"/>
              </a:rPr>
              <a:t>fluorescente (FISH) revelou ausência de rearranjo do gene DDIT3. Este conjunto de achados sugere o diagnóstico de </a:t>
            </a:r>
            <a:r>
              <a:rPr lang="pt-BR" sz="3200" b="1" dirty="0">
                <a:highlight>
                  <a:srgbClr val="C0C0C0"/>
                </a:highlight>
                <a:latin typeface="Open Sans" panose="020B0606030504020204" pitchFamily="34" charset="0"/>
                <a:ea typeface="Open Sans" panose="020B0606030504020204" pitchFamily="34" charset="0"/>
                <a:cs typeface="Open Sans" panose="020B0606030504020204" pitchFamily="34" charset="0"/>
              </a:rPr>
              <a:t>Carcinoma metaplásico com diferenciação lipossarcomatosa de alto grau histológico (grau 3).</a:t>
            </a:r>
          </a:p>
          <a:p>
            <a:pPr marL="428625" indent="-428625" fontAlgn="base">
              <a:buFontTx/>
              <a:buChar char="-"/>
            </a:pPr>
            <a:r>
              <a:rPr lang="pt-BR" b="1" dirty="0">
                <a:solidFill>
                  <a:srgbClr val="3C3C3C"/>
                </a:solidFill>
                <a:latin typeface="Open Sans" panose="020B0606030504020204" pitchFamily="34" charset="0"/>
              </a:rPr>
              <a:t>Medida: </a:t>
            </a:r>
            <a:r>
              <a:rPr lang="pt-BR" dirty="0">
                <a:solidFill>
                  <a:srgbClr val="3C3C3C"/>
                </a:solidFill>
                <a:latin typeface="Open Sans" panose="020B0606030504020204" pitchFamily="34" charset="0"/>
              </a:rPr>
              <a:t>10,0 x 9,0 x 8,5cm</a:t>
            </a:r>
          </a:p>
          <a:p>
            <a:pPr marL="428625" indent="-428625" fontAlgn="base">
              <a:buFontTx/>
              <a:buChar char="-"/>
            </a:pPr>
            <a:r>
              <a:rPr lang="pt-BR" b="1" dirty="0">
                <a:solidFill>
                  <a:srgbClr val="3C3C3C"/>
                </a:solidFill>
                <a:latin typeface="Open Sans" panose="020B0606030504020204" pitchFamily="34" charset="0"/>
              </a:rPr>
              <a:t>Índice mitótico: </a:t>
            </a:r>
            <a:r>
              <a:rPr lang="pt-BR" dirty="0">
                <a:solidFill>
                  <a:srgbClr val="3C3C3C"/>
                </a:solidFill>
                <a:latin typeface="Open Sans" panose="020B0606030504020204" pitchFamily="34" charset="0"/>
              </a:rPr>
              <a:t>34 mitoses em 2mm²</a:t>
            </a:r>
          </a:p>
          <a:p>
            <a:pPr marL="428625" indent="-428625" fontAlgn="base">
              <a:buFontTx/>
              <a:buChar char="-"/>
            </a:pPr>
            <a:r>
              <a:rPr lang="pt-BR" b="1" dirty="0">
                <a:solidFill>
                  <a:srgbClr val="3C3C3C"/>
                </a:solidFill>
                <a:latin typeface="Open Sans" panose="020B0606030504020204" pitchFamily="34" charset="0"/>
              </a:rPr>
              <a:t>Necrose: </a:t>
            </a:r>
            <a:r>
              <a:rPr lang="pt-BR" dirty="0">
                <a:solidFill>
                  <a:srgbClr val="3C3C3C"/>
                </a:solidFill>
                <a:latin typeface="Open Sans" panose="020B0606030504020204" pitchFamily="34" charset="0"/>
              </a:rPr>
              <a:t>presente</a:t>
            </a:r>
          </a:p>
          <a:p>
            <a:pPr marL="428625" indent="-428625" fontAlgn="base">
              <a:buFontTx/>
              <a:buChar char="-"/>
            </a:pPr>
            <a:r>
              <a:rPr lang="pt-BR" b="1" dirty="0">
                <a:solidFill>
                  <a:srgbClr val="3C3C3C"/>
                </a:solidFill>
                <a:latin typeface="Open Sans" panose="020B0606030504020204" pitchFamily="34" charset="0"/>
              </a:rPr>
              <a:t>Pele: ulcerada</a:t>
            </a:r>
          </a:p>
          <a:p>
            <a:pPr marL="428625" indent="-428625" fontAlgn="base">
              <a:buFontTx/>
              <a:buChar char="-"/>
            </a:pPr>
            <a:r>
              <a:rPr lang="pt-BR" b="1" dirty="0">
                <a:solidFill>
                  <a:srgbClr val="3C3C3C"/>
                </a:solidFill>
                <a:latin typeface="Open Sans" panose="020B0606030504020204" pitchFamily="34" charset="0"/>
              </a:rPr>
              <a:t>Infiltração perineural: </a:t>
            </a:r>
            <a:r>
              <a:rPr lang="pt-BR" dirty="0">
                <a:solidFill>
                  <a:srgbClr val="3C3C3C"/>
                </a:solidFill>
                <a:latin typeface="Open Sans" panose="020B0606030504020204" pitchFamily="34" charset="0"/>
              </a:rPr>
              <a:t>não detectada</a:t>
            </a:r>
            <a:endParaRPr lang="pt-BR" b="1" dirty="0">
              <a:solidFill>
                <a:srgbClr val="3C3C3C"/>
              </a:solidFill>
              <a:latin typeface="Open Sans" panose="020B0606030504020204" pitchFamily="34" charset="0"/>
            </a:endParaRPr>
          </a:p>
          <a:p>
            <a:pPr marL="428625" indent="-428625" fontAlgn="base">
              <a:buFontTx/>
              <a:buChar char="-"/>
            </a:pPr>
            <a:r>
              <a:rPr lang="pt-BR" b="1" dirty="0">
                <a:solidFill>
                  <a:srgbClr val="3C3C3C"/>
                </a:solidFill>
                <a:latin typeface="Open Sans" panose="020B0606030504020204" pitchFamily="34" charset="0"/>
              </a:rPr>
              <a:t>Invasão angiolinfática: </a:t>
            </a:r>
            <a:r>
              <a:rPr lang="pt-BR" dirty="0">
                <a:solidFill>
                  <a:srgbClr val="3C3C3C"/>
                </a:solidFill>
                <a:latin typeface="Open Sans" panose="020B0606030504020204" pitchFamily="34" charset="0"/>
              </a:rPr>
              <a:t>não detectada</a:t>
            </a:r>
          </a:p>
          <a:p>
            <a:pPr marL="428625" indent="-428625" fontAlgn="base">
              <a:buFontTx/>
              <a:buChar char="-"/>
            </a:pPr>
            <a:r>
              <a:rPr lang="pt-BR" b="1" dirty="0">
                <a:solidFill>
                  <a:srgbClr val="3C3C3C"/>
                </a:solidFill>
                <a:latin typeface="Open Sans" panose="020B0606030504020204" pitchFamily="34" charset="0"/>
              </a:rPr>
              <a:t>Margem profunda: comprometida</a:t>
            </a:r>
          </a:p>
          <a:p>
            <a:pPr marL="428625" lvl="4" indent="-428625" fontAlgn="base">
              <a:buFontTx/>
              <a:buChar char="-"/>
            </a:pPr>
            <a:r>
              <a:rPr lang="pt-BR" dirty="0">
                <a:solidFill>
                  <a:srgbClr val="3C3C3C"/>
                </a:solidFill>
                <a:latin typeface="Open Sans" panose="020B0606030504020204" pitchFamily="34" charset="0"/>
              </a:rPr>
              <a:t>Demais margens cirúrgicas livres</a:t>
            </a:r>
          </a:p>
          <a:p>
            <a:pPr marL="428625" indent="-428625" fontAlgn="base">
              <a:buFontTx/>
              <a:buChar char="-"/>
            </a:pPr>
            <a:r>
              <a:rPr lang="pt-BR" b="1" dirty="0">
                <a:solidFill>
                  <a:srgbClr val="3C3C3C"/>
                </a:solidFill>
                <a:latin typeface="Open Sans" panose="020B0606030504020204" pitchFamily="34" charset="0"/>
              </a:rPr>
              <a:t>Mamilo: </a:t>
            </a:r>
            <a:r>
              <a:rPr lang="pt-BR" dirty="0">
                <a:solidFill>
                  <a:srgbClr val="3C3C3C"/>
                </a:solidFill>
                <a:latin typeface="Open Sans" panose="020B0606030504020204" pitchFamily="34" charset="0"/>
              </a:rPr>
              <a:t>livre de neoplasia</a:t>
            </a:r>
          </a:p>
          <a:p>
            <a:pPr marL="428625" indent="-428625" fontAlgn="base">
              <a:buFontTx/>
              <a:buChar char="-"/>
            </a:pPr>
            <a:r>
              <a:rPr lang="pt-BR" dirty="0">
                <a:solidFill>
                  <a:srgbClr val="3C3C3C"/>
                </a:solidFill>
                <a:latin typeface="Open Sans" panose="020B0606030504020204" pitchFamily="34" charset="0"/>
              </a:rPr>
              <a:t>Um linfonodo sentinela avaliado sem evidência de neoplasia (0/1)</a:t>
            </a:r>
          </a:p>
          <a:p>
            <a:pPr algn="just"/>
            <a:endParaRPr lang="pt-BR" sz="2800" dirty="0">
              <a:latin typeface="Open Sans" panose="020B0606030504020204" pitchFamily="34" charset="0"/>
              <a:ea typeface="Open Sans" panose="020B0606030504020204" pitchFamily="34" charset="0"/>
              <a:cs typeface="Open Sans" panose="020B0606030504020204" pitchFamily="34" charset="0"/>
            </a:endParaRPr>
          </a:p>
          <a:p>
            <a:pPr algn="just"/>
            <a:r>
              <a:rPr lang="pt-BR" sz="2400" i="1" dirty="0">
                <a:latin typeface="Open Sans" panose="020B0606030504020204" pitchFamily="34" charset="0"/>
                <a:ea typeface="Open Sans" panose="020B0606030504020204" pitchFamily="34" charset="0"/>
                <a:cs typeface="Open Sans" panose="020B0606030504020204" pitchFamily="34" charset="0"/>
              </a:rPr>
              <a:t>Nota: Não é possível excluir completamente a possibilidade de Tumor Phyllodes Maligno com componente heterólogo, contudo a neoplasia foi extensamente amostrada e não foi identificado componente epitelial benigno. Além disso, a imunopositividade multifocal para citoceratinas é favorável ao diagnóstico de carcinoma metaplásico</a:t>
            </a:r>
            <a:r>
              <a:rPr lang="pt-BR" sz="2400" dirty="0">
                <a:latin typeface="Open Sans" panose="020B0606030504020204" pitchFamily="34" charset="0"/>
                <a:ea typeface="Open Sans" panose="020B0606030504020204" pitchFamily="34" charset="0"/>
                <a:cs typeface="Open Sans" panose="020B0606030504020204" pitchFamily="34" charset="0"/>
              </a:rPr>
              <a:t>.</a:t>
            </a:r>
            <a:endParaRPr sz="2400" i="1" dirty="0"/>
          </a:p>
        </p:txBody>
      </p:sp>
      <p:pic>
        <p:nvPicPr>
          <p:cNvPr id="6" name="Picture 5">
            <a:extLst>
              <a:ext uri="{FF2B5EF4-FFF2-40B4-BE49-F238E27FC236}">
                <a16:creationId xmlns:a16="http://schemas.microsoft.com/office/drawing/2014/main" id="{B94A03B3-D652-C833-C6C8-196EE9CEBD53}"/>
              </a:ext>
            </a:extLst>
          </p:cNvPr>
          <p:cNvPicPr>
            <a:picLocks noChangeAspect="1"/>
          </p:cNvPicPr>
          <p:nvPr/>
        </p:nvPicPr>
        <p:blipFill>
          <a:blip r:embed="rId4"/>
          <a:stretch>
            <a:fillRect/>
          </a:stretch>
        </p:blipFill>
        <p:spPr>
          <a:xfrm>
            <a:off x="2192548" y="2388900"/>
            <a:ext cx="13289230" cy="59825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4343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Feminino, 74 anos</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130" name="SUBTÍTULO"/>
          <p:cNvSpPr txBox="1"/>
          <p:nvPr/>
        </p:nvSpPr>
        <p:spPr>
          <a:xfrm>
            <a:off x="1502165" y="1930400"/>
            <a:ext cx="14619896"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3000" b="1" dirty="0"/>
              <a:t>Queixa de nódulo em mama direita em março de 2023.</a:t>
            </a:r>
          </a:p>
          <a:p>
            <a:r>
              <a:rPr lang="pt-BR" sz="3000" b="1" dirty="0"/>
              <a:t>Ao exame físico, nódulo de 8,0 x 8,0cm em UQSup superficial, com discreto abaulamento da pele, sem ulceração.</a:t>
            </a:r>
          </a:p>
          <a:p>
            <a:r>
              <a:rPr lang="pt-BR" sz="3000" b="1" dirty="0"/>
              <a:t>Axila clinicamente negativa.</a:t>
            </a:r>
          </a:p>
        </p:txBody>
      </p:sp>
      <p:grpSp>
        <p:nvGrpSpPr>
          <p:cNvPr id="10" name="Agrupar 4">
            <a:extLst>
              <a:ext uri="{FF2B5EF4-FFF2-40B4-BE49-F238E27FC236}">
                <a16:creationId xmlns:a16="http://schemas.microsoft.com/office/drawing/2014/main" id="{626D39A8-1B98-33EA-915E-F9FCC74DCBF7}"/>
              </a:ext>
            </a:extLst>
          </p:cNvPr>
          <p:cNvGrpSpPr/>
          <p:nvPr/>
        </p:nvGrpSpPr>
        <p:grpSpPr>
          <a:xfrm>
            <a:off x="1502165" y="4036859"/>
            <a:ext cx="6319958" cy="5663116"/>
            <a:chOff x="838200" y="744027"/>
            <a:chExt cx="6728277" cy="6113973"/>
          </a:xfrm>
        </p:grpSpPr>
        <p:pic>
          <p:nvPicPr>
            <p:cNvPr id="11" name="Imagem 2">
              <a:extLst>
                <a:ext uri="{FF2B5EF4-FFF2-40B4-BE49-F238E27FC236}">
                  <a16:creationId xmlns:a16="http://schemas.microsoft.com/office/drawing/2014/main" id="{7ABE5EB7-B092-C678-7365-13A13A4ECC68}"/>
                </a:ext>
              </a:extLst>
            </p:cNvPr>
            <p:cNvPicPr>
              <a:picLocks noChangeAspect="1"/>
            </p:cNvPicPr>
            <p:nvPr/>
          </p:nvPicPr>
          <p:blipFill rotWithShape="1">
            <a:blip r:embed="rId4"/>
            <a:srcRect l="25279" t="12560" r="21484" b="9680"/>
            <a:stretch/>
          </p:blipFill>
          <p:spPr>
            <a:xfrm>
              <a:off x="838200" y="744027"/>
              <a:ext cx="3429001" cy="6113973"/>
            </a:xfrm>
            <a:prstGeom prst="rect">
              <a:avLst/>
            </a:prstGeom>
          </p:spPr>
        </p:pic>
        <p:pic>
          <p:nvPicPr>
            <p:cNvPr id="12" name="Imagem 3">
              <a:extLst>
                <a:ext uri="{FF2B5EF4-FFF2-40B4-BE49-F238E27FC236}">
                  <a16:creationId xmlns:a16="http://schemas.microsoft.com/office/drawing/2014/main" id="{2331F499-2865-4D25-1987-9DB5CBC6E698}"/>
                </a:ext>
              </a:extLst>
            </p:cNvPr>
            <p:cNvPicPr>
              <a:picLocks noChangeAspect="1"/>
            </p:cNvPicPr>
            <p:nvPr/>
          </p:nvPicPr>
          <p:blipFill rotWithShape="1">
            <a:blip r:embed="rId5"/>
            <a:srcRect l="8371" t="8995" r="38058" b="9680"/>
            <a:stretch/>
          </p:blipFill>
          <p:spPr>
            <a:xfrm>
              <a:off x="4267200" y="744027"/>
              <a:ext cx="3299277" cy="6113973"/>
            </a:xfrm>
            <a:prstGeom prst="rect">
              <a:avLst/>
            </a:prstGeom>
          </p:spPr>
        </p:pic>
      </p:grpSp>
      <p:grpSp>
        <p:nvGrpSpPr>
          <p:cNvPr id="13" name="Agrupar 8">
            <a:extLst>
              <a:ext uri="{FF2B5EF4-FFF2-40B4-BE49-F238E27FC236}">
                <a16:creationId xmlns:a16="http://schemas.microsoft.com/office/drawing/2014/main" id="{643A2292-5F7A-0757-F71B-F3A4AACC847A}"/>
              </a:ext>
            </a:extLst>
          </p:cNvPr>
          <p:cNvGrpSpPr/>
          <p:nvPr/>
        </p:nvGrpSpPr>
        <p:grpSpPr>
          <a:xfrm>
            <a:off x="8525507" y="4036858"/>
            <a:ext cx="7596554" cy="5663116"/>
            <a:chOff x="5549619" y="1690688"/>
            <a:chExt cx="6062595" cy="4967689"/>
          </a:xfrm>
        </p:grpSpPr>
        <p:pic>
          <p:nvPicPr>
            <p:cNvPr id="14" name="Imagem 5">
              <a:extLst>
                <a:ext uri="{FF2B5EF4-FFF2-40B4-BE49-F238E27FC236}">
                  <a16:creationId xmlns:a16="http://schemas.microsoft.com/office/drawing/2014/main" id="{1239F4DA-46A7-4F74-743A-DB2634D5B42C}"/>
                </a:ext>
              </a:extLst>
            </p:cNvPr>
            <p:cNvPicPr>
              <a:picLocks noChangeAspect="1"/>
            </p:cNvPicPr>
            <p:nvPr/>
          </p:nvPicPr>
          <p:blipFill rotWithShape="1">
            <a:blip r:embed="rId6"/>
            <a:srcRect l="15427" t="6751" r="24299" b="12331"/>
            <a:stretch/>
          </p:blipFill>
          <p:spPr>
            <a:xfrm>
              <a:off x="5549619" y="1690688"/>
              <a:ext cx="3031297" cy="4967688"/>
            </a:xfrm>
            <a:prstGeom prst="rect">
              <a:avLst/>
            </a:prstGeom>
          </p:spPr>
        </p:pic>
        <p:pic>
          <p:nvPicPr>
            <p:cNvPr id="15" name="Imagem 6">
              <a:extLst>
                <a:ext uri="{FF2B5EF4-FFF2-40B4-BE49-F238E27FC236}">
                  <a16:creationId xmlns:a16="http://schemas.microsoft.com/office/drawing/2014/main" id="{DB5CBA77-0B90-369B-23E6-B194267DF2D6}"/>
                </a:ext>
              </a:extLst>
            </p:cNvPr>
            <p:cNvPicPr>
              <a:picLocks noChangeAspect="1"/>
            </p:cNvPicPr>
            <p:nvPr/>
          </p:nvPicPr>
          <p:blipFill rotWithShape="1">
            <a:blip r:embed="rId7"/>
            <a:srcRect l="16386" t="9338" r="22246" b="8276"/>
            <a:stretch/>
          </p:blipFill>
          <p:spPr>
            <a:xfrm>
              <a:off x="8580916" y="1690689"/>
              <a:ext cx="3031298" cy="4967688"/>
            </a:xfrm>
            <a:prstGeom prst="rect">
              <a:avLst/>
            </a:prstGeom>
          </p:spPr>
        </p:pic>
      </p:grpSp>
    </p:spTree>
    <p:extLst>
      <p:ext uri="{BB962C8B-B14F-4D97-AF65-F5344CB8AC3E}">
        <p14:creationId xmlns:p14="http://schemas.microsoft.com/office/powerpoint/2010/main" val="13728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8055F2B0-79D5-37BE-3561-62549FEE5310}"/>
              </a:ext>
            </a:extLst>
          </p:cNvPr>
          <p:cNvSpPr/>
          <p:nvPr/>
        </p:nvSpPr>
        <p:spPr>
          <a:xfrm>
            <a:off x="1331117" y="1618860"/>
            <a:ext cx="2888122" cy="191216"/>
          </a:xfrm>
          <a:prstGeom prst="rect">
            <a:avLst/>
          </a:prstGeom>
          <a:solidFill>
            <a:schemeClr val="accent6">
              <a:lumMod val="50000"/>
            </a:schemeClr>
          </a:solidFill>
          <a:ln w="12700">
            <a:solidFill>
              <a:schemeClr val="accent6">
                <a:lumMod val="50000"/>
              </a:schemeClr>
            </a:solidFill>
            <a:miter lim="400000"/>
          </a:ln>
        </p:spPr>
        <p:txBody>
          <a:bodyPr lIns="34289" rIns="34289" anchor="ctr"/>
          <a:lstStyle/>
          <a:p>
            <a:pPr defTabSz="1371325">
              <a:defRPr sz="3600" b="0">
                <a:solidFill>
                  <a:srgbClr val="7F7F7F"/>
                </a:solidFill>
                <a:latin typeface="Helvetica"/>
                <a:ea typeface="Helvetica"/>
                <a:cs typeface="Helvetica"/>
                <a:sym typeface="Helvetica"/>
              </a:defRPr>
            </a:pPr>
            <a:endParaRPr sz="2700"/>
          </a:p>
        </p:txBody>
      </p:sp>
      <p:sp>
        <p:nvSpPr>
          <p:cNvPr id="11" name="Título">
            <a:extLst>
              <a:ext uri="{FF2B5EF4-FFF2-40B4-BE49-F238E27FC236}">
                <a16:creationId xmlns:a16="http://schemas.microsoft.com/office/drawing/2014/main" id="{B7905F8C-BED0-B5B9-B3CD-1132682CBAF6}"/>
              </a:ext>
            </a:extLst>
          </p:cNvPr>
          <p:cNvSpPr txBox="1"/>
          <p:nvPr/>
        </p:nvSpPr>
        <p:spPr>
          <a:xfrm>
            <a:off x="1227369" y="524177"/>
            <a:ext cx="12514803"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l" defTabSz="1828433">
              <a:defRPr sz="10000" b="0">
                <a:latin typeface="Montserrat Bold"/>
                <a:ea typeface="Montserrat Bold"/>
                <a:cs typeface="Montserrat Bold"/>
                <a:sym typeface="Montserrat Bold"/>
              </a:defRPr>
            </a:lvl1pPr>
          </a:lstStyle>
          <a:p>
            <a:r>
              <a:rPr lang="pt-BR" sz="6000" dirty="0"/>
              <a:t>Adjuvância</a:t>
            </a:r>
            <a:endParaRPr sz="6000" dirty="0"/>
          </a:p>
        </p:txBody>
      </p:sp>
      <p:sp>
        <p:nvSpPr>
          <p:cNvPr id="12"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80DD6112-4B0E-F2EA-1F01-AFAA6052AC68}"/>
              </a:ext>
            </a:extLst>
          </p:cNvPr>
          <p:cNvSpPr txBox="1"/>
          <p:nvPr/>
        </p:nvSpPr>
        <p:spPr>
          <a:xfrm>
            <a:off x="1331117" y="1970013"/>
            <a:ext cx="15085427"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pPr algn="just"/>
            <a:r>
              <a:rPr lang="pt-BR" sz="2400" b="1" dirty="0"/>
              <a:t>Cintilografia óssea: </a:t>
            </a:r>
            <a:r>
              <a:rPr lang="pt-BR" sz="2400" dirty="0"/>
              <a:t>baixa probabilidade de metástases ósseas</a:t>
            </a:r>
          </a:p>
          <a:p>
            <a:pPr algn="just"/>
            <a:r>
              <a:rPr lang="pt-BR" sz="2400" dirty="0"/>
              <a:t>TC sem evidências de metástases</a:t>
            </a:r>
          </a:p>
          <a:p>
            <a:pPr algn="just"/>
            <a:r>
              <a:rPr lang="pt-BR" sz="2400" dirty="0"/>
              <a:t>Liberado AC com 20% da dose reduzida devido idade</a:t>
            </a:r>
          </a:p>
        </p:txBody>
      </p:sp>
      <p:sp>
        <p:nvSpPr>
          <p:cNvPr id="13" name="Título">
            <a:extLst>
              <a:ext uri="{FF2B5EF4-FFF2-40B4-BE49-F238E27FC236}">
                <a16:creationId xmlns:a16="http://schemas.microsoft.com/office/drawing/2014/main" id="{DC030CA4-07B6-C8BE-DF32-A7B5E97DF2A5}"/>
              </a:ext>
            </a:extLst>
          </p:cNvPr>
          <p:cNvSpPr txBox="1"/>
          <p:nvPr/>
        </p:nvSpPr>
        <p:spPr>
          <a:xfrm>
            <a:off x="4268224" y="1388370"/>
            <a:ext cx="4608216"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800" dirty="0">
                <a:solidFill>
                  <a:schemeClr val="bg2">
                    <a:lumMod val="75000"/>
                  </a:schemeClr>
                </a:solidFill>
              </a:rPr>
              <a:t>Julho de 2023</a:t>
            </a:r>
            <a:endParaRPr sz="2800" dirty="0">
              <a:solidFill>
                <a:schemeClr val="bg2">
                  <a:lumMod val="75000"/>
                </a:schemeClr>
              </a:solidFill>
            </a:endParaRPr>
          </a:p>
        </p:txBody>
      </p:sp>
      <p:sp>
        <p:nvSpPr>
          <p:cNvPr id="14" name="Rectangle">
            <a:extLst>
              <a:ext uri="{FF2B5EF4-FFF2-40B4-BE49-F238E27FC236}">
                <a16:creationId xmlns:a16="http://schemas.microsoft.com/office/drawing/2014/main" id="{8D65B4E4-9D84-3BC4-1152-D6EC0CE9CFD8}"/>
              </a:ext>
            </a:extLst>
          </p:cNvPr>
          <p:cNvSpPr/>
          <p:nvPr/>
        </p:nvSpPr>
        <p:spPr>
          <a:xfrm>
            <a:off x="8732993" y="5513223"/>
            <a:ext cx="2888122" cy="191216"/>
          </a:xfrm>
          <a:prstGeom prst="rect">
            <a:avLst/>
          </a:prstGeom>
          <a:solidFill>
            <a:schemeClr val="accent6">
              <a:lumMod val="50000"/>
            </a:schemeClr>
          </a:solidFill>
          <a:ln w="12700">
            <a:miter lim="400000"/>
          </a:ln>
        </p:spPr>
        <p:txBody>
          <a:bodyPr lIns="34289" rIns="34289" anchor="ctr"/>
          <a:lstStyle/>
          <a:p>
            <a:pPr defTabSz="1371325">
              <a:defRPr sz="3600" b="0">
                <a:solidFill>
                  <a:srgbClr val="7F7F7F"/>
                </a:solidFill>
                <a:latin typeface="Helvetica"/>
                <a:ea typeface="Helvetica"/>
                <a:cs typeface="Helvetica"/>
                <a:sym typeface="Helvetica"/>
              </a:defRPr>
            </a:pPr>
            <a:endParaRPr sz="2700"/>
          </a:p>
        </p:txBody>
      </p:sp>
      <p:sp>
        <p:nvSpPr>
          <p:cNvPr id="15" name="Título">
            <a:extLst>
              <a:ext uri="{FF2B5EF4-FFF2-40B4-BE49-F238E27FC236}">
                <a16:creationId xmlns:a16="http://schemas.microsoft.com/office/drawing/2014/main" id="{ED517C03-92B8-D4AD-40D5-94B11DB98F27}"/>
              </a:ext>
            </a:extLst>
          </p:cNvPr>
          <p:cNvSpPr txBox="1"/>
          <p:nvPr/>
        </p:nvSpPr>
        <p:spPr>
          <a:xfrm>
            <a:off x="8629246" y="4418540"/>
            <a:ext cx="12514803"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l" defTabSz="1828433">
              <a:defRPr sz="10000" b="0">
                <a:latin typeface="Montserrat Bold"/>
                <a:ea typeface="Montserrat Bold"/>
                <a:cs typeface="Montserrat Bold"/>
                <a:sym typeface="Montserrat Bold"/>
              </a:defRPr>
            </a:lvl1pPr>
          </a:lstStyle>
          <a:p>
            <a:r>
              <a:rPr lang="pt-BR" sz="6000" dirty="0"/>
              <a:t>Recidiva</a:t>
            </a:r>
            <a:endParaRPr sz="6000" dirty="0"/>
          </a:p>
        </p:txBody>
      </p:sp>
      <p:pic>
        <p:nvPicPr>
          <p:cNvPr id="16" name="Imagem 3">
            <a:extLst>
              <a:ext uri="{FF2B5EF4-FFF2-40B4-BE49-F238E27FC236}">
                <a16:creationId xmlns:a16="http://schemas.microsoft.com/office/drawing/2014/main" id="{588E2DAA-C6C9-5680-CE74-B6F4010A2ED6}"/>
              </a:ext>
            </a:extLst>
          </p:cNvPr>
          <p:cNvPicPr>
            <a:picLocks noChangeAspect="1"/>
          </p:cNvPicPr>
          <p:nvPr/>
        </p:nvPicPr>
        <p:blipFill rotWithShape="1">
          <a:blip r:embed="rId2"/>
          <a:srcRect l="-1293" t="30465" r="2358" b="20932"/>
          <a:stretch/>
        </p:blipFill>
        <p:spPr>
          <a:xfrm>
            <a:off x="575186" y="3672605"/>
            <a:ext cx="7737796" cy="4640297"/>
          </a:xfrm>
          <a:prstGeom prst="rect">
            <a:avLst/>
          </a:prstGeom>
        </p:spPr>
      </p:pic>
      <p:pic>
        <p:nvPicPr>
          <p:cNvPr id="17" name="Imagem 7">
            <a:extLst>
              <a:ext uri="{FF2B5EF4-FFF2-40B4-BE49-F238E27FC236}">
                <a16:creationId xmlns:a16="http://schemas.microsoft.com/office/drawing/2014/main" id="{6112D385-C958-D8E0-C019-D1CAAA0DB2D9}"/>
              </a:ext>
            </a:extLst>
          </p:cNvPr>
          <p:cNvPicPr>
            <a:picLocks noChangeAspect="1"/>
          </p:cNvPicPr>
          <p:nvPr/>
        </p:nvPicPr>
        <p:blipFill rotWithShape="1">
          <a:blip r:embed="rId3"/>
          <a:srcRect l="1331" t="35931" r="-1339" b="38169"/>
          <a:stretch/>
        </p:blipFill>
        <p:spPr>
          <a:xfrm>
            <a:off x="7031188" y="6080294"/>
            <a:ext cx="10425793" cy="3296008"/>
          </a:xfrm>
          <a:prstGeom prst="rect">
            <a:avLst/>
          </a:prstGeom>
        </p:spPr>
      </p:pic>
      <p:sp>
        <p:nvSpPr>
          <p:cNvPr id="18" name="Título">
            <a:extLst>
              <a:ext uri="{FF2B5EF4-FFF2-40B4-BE49-F238E27FC236}">
                <a16:creationId xmlns:a16="http://schemas.microsoft.com/office/drawing/2014/main" id="{56DB4BAE-80D3-C9F1-357A-6FECC14A2D07}"/>
              </a:ext>
            </a:extLst>
          </p:cNvPr>
          <p:cNvSpPr txBox="1"/>
          <p:nvPr/>
        </p:nvSpPr>
        <p:spPr>
          <a:xfrm>
            <a:off x="11670100" y="5282733"/>
            <a:ext cx="4608216"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800" dirty="0">
                <a:solidFill>
                  <a:schemeClr val="bg2">
                    <a:lumMod val="75000"/>
                  </a:schemeClr>
                </a:solidFill>
              </a:rPr>
              <a:t>Setembro de 2023</a:t>
            </a:r>
            <a:endParaRPr sz="2800" dirty="0">
              <a:solidFill>
                <a:schemeClr val="bg2">
                  <a:lumMod val="75000"/>
                </a:schemeClr>
              </a:solidFill>
            </a:endParaRPr>
          </a:p>
        </p:txBody>
      </p:sp>
    </p:spTree>
    <p:extLst>
      <p:ext uri="{BB962C8B-B14F-4D97-AF65-F5344CB8AC3E}">
        <p14:creationId xmlns:p14="http://schemas.microsoft.com/office/powerpoint/2010/main" val="9063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395E-1805-4E0B-6EE3-403AEFB6CEB1}"/>
              </a:ext>
            </a:extLst>
          </p:cNvPr>
          <p:cNvSpPr>
            <a:spLocks noGrp="1"/>
          </p:cNvSpPr>
          <p:nvPr>
            <p:ph type="ctrTitle"/>
          </p:nvPr>
        </p:nvSpPr>
        <p:spPr/>
        <p:txBody>
          <a:bodyPr/>
          <a:lstStyle/>
          <a:p>
            <a:r>
              <a:rPr lang="pt-BR" sz="6600" dirty="0"/>
              <a:t>Ressecção e esvaziamento axilar</a:t>
            </a:r>
            <a:endParaRPr lang="en-US" sz="6600" dirty="0"/>
          </a:p>
        </p:txBody>
      </p:sp>
      <p:sp>
        <p:nvSpPr>
          <p:cNvPr id="3" name="Text Placeholder 2">
            <a:extLst>
              <a:ext uri="{FF2B5EF4-FFF2-40B4-BE49-F238E27FC236}">
                <a16:creationId xmlns:a16="http://schemas.microsoft.com/office/drawing/2014/main" id="{6AACD0D7-6429-EBA9-0851-7CAE5E335CDB}"/>
              </a:ext>
            </a:extLst>
          </p:cNvPr>
          <p:cNvSpPr>
            <a:spLocks noGrp="1"/>
          </p:cNvSpPr>
          <p:nvPr>
            <p:ph type="body" sz="quarter" idx="10"/>
          </p:nvPr>
        </p:nvSpPr>
        <p:spPr/>
        <p:txBody>
          <a:bodyPr/>
          <a:lstStyle/>
          <a:p>
            <a:endParaRPr lang="en-US"/>
          </a:p>
        </p:txBody>
      </p:sp>
      <p:pic>
        <p:nvPicPr>
          <p:cNvPr id="9" name="Picture 8" descr="A close-up of purple and white spots&#10;&#10;Description automatically generated">
            <a:extLst>
              <a:ext uri="{FF2B5EF4-FFF2-40B4-BE49-F238E27FC236}">
                <a16:creationId xmlns:a16="http://schemas.microsoft.com/office/drawing/2014/main" id="{ED12AE18-8773-EFD6-8DAC-57AA7CB6F001}"/>
              </a:ext>
            </a:extLst>
          </p:cNvPr>
          <p:cNvPicPr>
            <a:picLocks noChangeAspect="1"/>
          </p:cNvPicPr>
          <p:nvPr/>
        </p:nvPicPr>
        <p:blipFill rotWithShape="1">
          <a:blip r:embed="rId2">
            <a:extLst>
              <a:ext uri="{28A0092B-C50C-407E-A947-70E740481C1C}">
                <a14:useLocalDpi xmlns:a14="http://schemas.microsoft.com/office/drawing/2010/main" val="0"/>
              </a:ext>
            </a:extLst>
          </a:blip>
          <a:srcRect l="7234" t="5920" r="11814"/>
          <a:stretch/>
        </p:blipFill>
        <p:spPr>
          <a:xfrm>
            <a:off x="2641784" y="1740308"/>
            <a:ext cx="11310528" cy="7935922"/>
          </a:xfrm>
          <a:prstGeom prst="rect">
            <a:avLst/>
          </a:prstGeom>
        </p:spPr>
      </p:pic>
    </p:spTree>
    <p:extLst>
      <p:ext uri="{BB962C8B-B14F-4D97-AF65-F5344CB8AC3E}">
        <p14:creationId xmlns:p14="http://schemas.microsoft.com/office/powerpoint/2010/main" val="158627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491F-7070-4FA6-4C05-F5C300F57C20}"/>
              </a:ext>
            </a:extLst>
          </p:cNvPr>
          <p:cNvSpPr>
            <a:spLocks noGrp="1"/>
          </p:cNvSpPr>
          <p:nvPr>
            <p:ph type="title"/>
          </p:nvPr>
        </p:nvSpPr>
        <p:spPr/>
        <p:txBody>
          <a:bodyPr/>
          <a:lstStyle/>
          <a:p>
            <a:endParaRPr lang="en-US"/>
          </a:p>
        </p:txBody>
      </p:sp>
      <p:pic>
        <p:nvPicPr>
          <p:cNvPr id="4" name="Picture 3" descr="A purple and purple cell&#10;&#10;Description automatically generated">
            <a:extLst>
              <a:ext uri="{FF2B5EF4-FFF2-40B4-BE49-F238E27FC236}">
                <a16:creationId xmlns:a16="http://schemas.microsoft.com/office/drawing/2014/main" id="{56F8C4B3-B7A6-DADB-2734-553CC376A50E}"/>
              </a:ext>
            </a:extLst>
          </p:cNvPr>
          <p:cNvPicPr>
            <a:picLocks noChangeAspect="1"/>
          </p:cNvPicPr>
          <p:nvPr/>
        </p:nvPicPr>
        <p:blipFill rotWithShape="1">
          <a:blip r:embed="rId2">
            <a:extLst>
              <a:ext uri="{28A0092B-C50C-407E-A947-70E740481C1C}">
                <a14:useLocalDpi xmlns:a14="http://schemas.microsoft.com/office/drawing/2010/main" val="0"/>
              </a:ext>
            </a:extLst>
          </a:blip>
          <a:srcRect l="3633" t="9853" r="5280" b="5280"/>
          <a:stretch/>
        </p:blipFill>
        <p:spPr>
          <a:xfrm>
            <a:off x="-1" y="0"/>
            <a:ext cx="18288001" cy="10287000"/>
          </a:xfrm>
          <a:prstGeom prst="rect">
            <a:avLst/>
          </a:prstGeom>
        </p:spPr>
      </p:pic>
    </p:spTree>
    <p:extLst>
      <p:ext uri="{BB962C8B-B14F-4D97-AF65-F5344CB8AC3E}">
        <p14:creationId xmlns:p14="http://schemas.microsoft.com/office/powerpoint/2010/main" val="68498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395E-1805-4E0B-6EE3-403AEFB6CEB1}"/>
              </a:ext>
            </a:extLst>
          </p:cNvPr>
          <p:cNvSpPr>
            <a:spLocks noGrp="1"/>
          </p:cNvSpPr>
          <p:nvPr>
            <p:ph type="ctrTitle"/>
          </p:nvPr>
        </p:nvSpPr>
        <p:spPr/>
        <p:txBody>
          <a:bodyPr/>
          <a:lstStyle/>
          <a:p>
            <a:r>
              <a:rPr lang="pt-BR" sz="6600" dirty="0"/>
              <a:t>Evolução</a:t>
            </a:r>
            <a:endParaRPr lang="en-US" sz="6600" dirty="0"/>
          </a:p>
        </p:txBody>
      </p:sp>
      <p:sp>
        <p:nvSpPr>
          <p:cNvPr id="4" name="Título">
            <a:extLst>
              <a:ext uri="{FF2B5EF4-FFF2-40B4-BE49-F238E27FC236}">
                <a16:creationId xmlns:a16="http://schemas.microsoft.com/office/drawing/2014/main" id="{D282EE1B-696B-B9BB-B4F4-9A46EE4C0520}"/>
              </a:ext>
            </a:extLst>
          </p:cNvPr>
          <p:cNvSpPr txBox="1"/>
          <p:nvPr/>
        </p:nvSpPr>
        <p:spPr>
          <a:xfrm>
            <a:off x="575186" y="293344"/>
            <a:ext cx="460821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400" dirty="0">
                <a:solidFill>
                  <a:schemeClr val="bg1">
                    <a:lumMod val="50000"/>
                  </a:schemeClr>
                </a:solidFill>
              </a:rPr>
              <a:t>Dezembro de 2023</a:t>
            </a:r>
            <a:endParaRPr sz="2400" dirty="0">
              <a:solidFill>
                <a:schemeClr val="bg1">
                  <a:lumMod val="50000"/>
                </a:schemeClr>
              </a:solidFill>
            </a:endParaRPr>
          </a:p>
        </p:txBody>
      </p:sp>
      <p:sp>
        <p:nvSpPr>
          <p:cNvPr id="139"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p:cNvSpPr txBox="1"/>
          <p:nvPr/>
        </p:nvSpPr>
        <p:spPr>
          <a:xfrm>
            <a:off x="1021080" y="3227591"/>
            <a:ext cx="16504920" cy="3416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2700" dirty="0"/>
              <a:t>Paciente evolui com piora progressiva da performance status e com prognóstico clínico-oncológico reservado, discutido caso com a família e optado por </a:t>
            </a:r>
            <a:r>
              <a:rPr lang="pt-BR" sz="2700" b="1" dirty="0">
                <a:highlight>
                  <a:srgbClr val="C0C0C0"/>
                </a:highlight>
              </a:rPr>
              <a:t>cuidados paliativos exclusivos </a:t>
            </a:r>
            <a:r>
              <a:rPr lang="pt-BR" sz="2700" dirty="0"/>
              <a:t>devido queda de performance (ECOG3/4) e piora progressiva do padrão respiratório.</a:t>
            </a:r>
          </a:p>
          <a:p>
            <a:endParaRPr lang="pt-BR" sz="2700" dirty="0"/>
          </a:p>
          <a:p>
            <a:endParaRPr lang="pt-BR" sz="2700" dirty="0"/>
          </a:p>
          <a:p>
            <a:endParaRPr lang="pt-BR" sz="2700" dirty="0"/>
          </a:p>
          <a:p>
            <a:r>
              <a:rPr lang="pt-BR" sz="2700" b="1" dirty="0">
                <a:highlight>
                  <a:srgbClr val="C0C0C0"/>
                </a:highlight>
              </a:rPr>
              <a:t>Óbito</a:t>
            </a:r>
            <a:r>
              <a:rPr lang="pt-BR" sz="2700" dirty="0"/>
              <a:t> em janeiro de 2024.</a:t>
            </a:r>
            <a:endParaRPr sz="2700" dirty="0"/>
          </a:p>
        </p:txBody>
      </p:sp>
    </p:spTree>
    <p:extLst>
      <p:ext uri="{BB962C8B-B14F-4D97-AF65-F5344CB8AC3E}">
        <p14:creationId xmlns:p14="http://schemas.microsoft.com/office/powerpoint/2010/main" val="394688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58AF-F8A3-915E-84AC-C0AA97C188CF}"/>
              </a:ext>
            </a:extLst>
          </p:cNvPr>
          <p:cNvSpPr>
            <a:spLocks noGrp="1"/>
          </p:cNvSpPr>
          <p:nvPr>
            <p:ph type="ctrTitle"/>
          </p:nvPr>
        </p:nvSpPr>
        <p:spPr/>
        <p:txBody>
          <a:bodyPr/>
          <a:lstStyle/>
          <a:p>
            <a:r>
              <a:rPr lang="pt-BR" dirty="0"/>
              <a:t>Diagnósticos diferenciais</a:t>
            </a:r>
            <a:endParaRPr lang="en-US" dirty="0"/>
          </a:p>
        </p:txBody>
      </p:sp>
      <p:sp>
        <p:nvSpPr>
          <p:cNvPr id="3" name="Text Placeholder 2">
            <a:extLst>
              <a:ext uri="{FF2B5EF4-FFF2-40B4-BE49-F238E27FC236}">
                <a16:creationId xmlns:a16="http://schemas.microsoft.com/office/drawing/2014/main" id="{C698265C-A0DD-76C9-016A-4731EC721098}"/>
              </a:ext>
            </a:extLst>
          </p:cNvPr>
          <p:cNvSpPr>
            <a:spLocks noGrp="1"/>
          </p:cNvSpPr>
          <p:nvPr>
            <p:ph type="body" sz="quarter" idx="10"/>
          </p:nvPr>
        </p:nvSpPr>
        <p:spPr>
          <a:xfrm>
            <a:off x="781050" y="2743200"/>
            <a:ext cx="16725900" cy="5446849"/>
          </a:xfrm>
        </p:spPr>
        <p:txBody>
          <a:bodyPr/>
          <a:lstStyle/>
          <a:p>
            <a:pPr algn="ctr"/>
            <a:r>
              <a:rPr lang="pt-BR" sz="4000" dirty="0"/>
              <a:t>Lipossarcoma mixóide</a:t>
            </a:r>
          </a:p>
          <a:p>
            <a:pPr algn="ctr"/>
            <a:endParaRPr lang="pt-BR" sz="4000" dirty="0"/>
          </a:p>
          <a:p>
            <a:pPr algn="ctr"/>
            <a:r>
              <a:rPr lang="pt-BR" sz="4000" dirty="0"/>
              <a:t>Lipossarcoma mixóide pleomórfico</a:t>
            </a:r>
          </a:p>
          <a:p>
            <a:pPr algn="ctr"/>
            <a:endParaRPr lang="pt-BR" sz="4000" dirty="0"/>
          </a:p>
          <a:p>
            <a:pPr algn="ctr"/>
            <a:r>
              <a:rPr lang="pt-BR" sz="4000" dirty="0"/>
              <a:t>Tumor phyllodes maligno com componente heterológo lipossarcomatoso</a:t>
            </a:r>
          </a:p>
          <a:p>
            <a:pPr algn="ctr"/>
            <a:endParaRPr lang="pt-BR" sz="4000" dirty="0"/>
          </a:p>
          <a:p>
            <a:pPr algn="ctr"/>
            <a:r>
              <a:rPr lang="pt-BR" sz="4000" dirty="0"/>
              <a:t>Carcinoma metaplásico com componente lipossarcomatoso</a:t>
            </a:r>
            <a:endParaRPr lang="en-US" sz="4000" dirty="0"/>
          </a:p>
        </p:txBody>
      </p:sp>
    </p:spTree>
    <p:extLst>
      <p:ext uri="{BB962C8B-B14F-4D97-AF65-F5344CB8AC3E}">
        <p14:creationId xmlns:p14="http://schemas.microsoft.com/office/powerpoint/2010/main" val="92454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obrigado(A)!</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8601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a:extLst>
              <a:ext uri="{FF2B5EF4-FFF2-40B4-BE49-F238E27FC236}">
                <a16:creationId xmlns:a16="http://schemas.microsoft.com/office/drawing/2014/main" id="{0D81EBB7-3B52-BF16-8D0B-6877D700D46C}"/>
              </a:ext>
            </a:extLst>
          </p:cNvPr>
          <p:cNvSpPr txBox="1"/>
          <p:nvPr/>
        </p:nvSpPr>
        <p:spPr>
          <a:xfrm>
            <a:off x="742950" y="1740308"/>
            <a:ext cx="1499147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000" b="1" dirty="0"/>
              <a:t>USG de MD</a:t>
            </a:r>
          </a:p>
        </p:txBody>
      </p:sp>
      <p:pic>
        <p:nvPicPr>
          <p:cNvPr id="12" name="Imagem 5">
            <a:extLst>
              <a:ext uri="{FF2B5EF4-FFF2-40B4-BE49-F238E27FC236}">
                <a16:creationId xmlns:a16="http://schemas.microsoft.com/office/drawing/2014/main" id="{B42640BD-0826-A639-F6AB-6F6B76BB9B20}"/>
              </a:ext>
            </a:extLst>
          </p:cNvPr>
          <p:cNvPicPr>
            <a:picLocks noChangeAspect="1"/>
          </p:cNvPicPr>
          <p:nvPr/>
        </p:nvPicPr>
        <p:blipFill rotWithShape="1">
          <a:blip r:embed="rId2"/>
          <a:srcRect l="13170" t="35211" r="10466" b="25871"/>
          <a:stretch/>
        </p:blipFill>
        <p:spPr>
          <a:xfrm>
            <a:off x="4614676" y="1740308"/>
            <a:ext cx="12264184" cy="7629794"/>
          </a:xfrm>
          <a:prstGeom prst="rect">
            <a:avLst/>
          </a:prstGeom>
        </p:spPr>
      </p:pic>
      <p:sp>
        <p:nvSpPr>
          <p:cNvPr id="4" name="SUBTÍTULO">
            <a:extLst>
              <a:ext uri="{FF2B5EF4-FFF2-40B4-BE49-F238E27FC236}">
                <a16:creationId xmlns:a16="http://schemas.microsoft.com/office/drawing/2014/main" id="{EA9C895D-A12C-D6DD-BFE4-5A28DF5670F2}"/>
              </a:ext>
            </a:extLst>
          </p:cNvPr>
          <p:cNvSpPr txBox="1"/>
          <p:nvPr/>
        </p:nvSpPr>
        <p:spPr>
          <a:xfrm>
            <a:off x="742950" y="2580741"/>
            <a:ext cx="3765259" cy="6047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pPr algn="just"/>
            <a:r>
              <a:rPr lang="pt-BR" sz="2400" dirty="0"/>
              <a:t>Nódulo heterogêneo, irregular, margens microlobuladas, orientação não paralela a pele, com reforço acústico posterior, medindo 5,6 x 5,1 x 4,3cm. Infiltra pele e dista 6,4cm da papila. </a:t>
            </a:r>
          </a:p>
          <a:p>
            <a:pPr algn="just"/>
            <a:r>
              <a:rPr lang="pt-BR" sz="2400" dirty="0"/>
              <a:t>BI-RADS 4C</a:t>
            </a:r>
          </a:p>
          <a:p>
            <a:endParaRPr lang="pt-BR" sz="2700" b="1" dirty="0"/>
          </a:p>
          <a:p>
            <a:r>
              <a:rPr lang="pt-BR" sz="2400" b="1" dirty="0"/>
              <a:t>HD: CA mucinoso?</a:t>
            </a:r>
          </a:p>
          <a:p>
            <a:endParaRPr lang="pt-BR" sz="2400" b="1" dirty="0"/>
          </a:p>
          <a:p>
            <a:r>
              <a:rPr lang="pt-BR" sz="2400" b="1" dirty="0"/>
              <a:t>Realizado biópsia.</a:t>
            </a:r>
          </a:p>
        </p:txBody>
      </p:sp>
    </p:spTree>
    <p:extLst>
      <p:ext uri="{BB962C8B-B14F-4D97-AF65-F5344CB8AC3E}">
        <p14:creationId xmlns:p14="http://schemas.microsoft.com/office/powerpoint/2010/main" val="38117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45DE-E77E-D8C8-160B-7059F5DEFFD9}"/>
              </a:ext>
            </a:extLst>
          </p:cNvPr>
          <p:cNvSpPr>
            <a:spLocks noGrp="1"/>
          </p:cNvSpPr>
          <p:nvPr>
            <p:ph type="title"/>
          </p:nvPr>
        </p:nvSpPr>
        <p:spPr/>
        <p:txBody>
          <a:bodyPr/>
          <a:lstStyle/>
          <a:p>
            <a:endParaRPr lang="en-US"/>
          </a:p>
        </p:txBody>
      </p:sp>
      <p:pic>
        <p:nvPicPr>
          <p:cNvPr id="4" name="Picture 3" descr="A close-up of a microscope slide&#10;&#10;Description automatically generated">
            <a:extLst>
              <a:ext uri="{FF2B5EF4-FFF2-40B4-BE49-F238E27FC236}">
                <a16:creationId xmlns:a16="http://schemas.microsoft.com/office/drawing/2014/main" id="{C3EB64F6-913F-B0F8-82AA-83CBA359388B}"/>
              </a:ext>
            </a:extLst>
          </p:cNvPr>
          <p:cNvPicPr>
            <a:picLocks noChangeAspect="1"/>
          </p:cNvPicPr>
          <p:nvPr/>
        </p:nvPicPr>
        <p:blipFill rotWithShape="1">
          <a:blip r:embed="rId2">
            <a:extLst>
              <a:ext uri="{28A0092B-C50C-407E-A947-70E740481C1C}">
                <a14:useLocalDpi xmlns:a14="http://schemas.microsoft.com/office/drawing/2010/main" val="0"/>
              </a:ext>
            </a:extLst>
          </a:blip>
          <a:srcRect l="3038" t="6918" r="13827" b="15623"/>
          <a:stretch/>
        </p:blipFill>
        <p:spPr>
          <a:xfrm>
            <a:off x="1" y="-1"/>
            <a:ext cx="18288000" cy="10287001"/>
          </a:xfrm>
          <a:prstGeom prst="rect">
            <a:avLst/>
          </a:prstGeom>
        </p:spPr>
      </p:pic>
    </p:spTree>
    <p:extLst>
      <p:ext uri="{BB962C8B-B14F-4D97-AF65-F5344CB8AC3E}">
        <p14:creationId xmlns:p14="http://schemas.microsoft.com/office/powerpoint/2010/main" val="38313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jumping into the air&#10;&#10;Description automatically generated">
            <a:extLst>
              <a:ext uri="{FF2B5EF4-FFF2-40B4-BE49-F238E27FC236}">
                <a16:creationId xmlns:a16="http://schemas.microsoft.com/office/drawing/2014/main" id="{264B4C17-5D91-64C7-90E2-CDEEA4C81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 y="1"/>
            <a:ext cx="18288000" cy="11041007"/>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0" y="9284677"/>
            <a:ext cx="1967383" cy="784830"/>
          </a:xfrm>
          <a:prstGeom prst="rect">
            <a:avLst/>
          </a:prstGeom>
          <a:solidFill>
            <a:schemeClr val="bg1">
              <a:lumMod val="9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Ki-67</a:t>
            </a:r>
          </a:p>
        </p:txBody>
      </p:sp>
    </p:spTree>
    <p:extLst>
      <p:ext uri="{BB962C8B-B14F-4D97-AF65-F5344CB8AC3E}">
        <p14:creationId xmlns:p14="http://schemas.microsoft.com/office/powerpoint/2010/main" val="24125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ell&#10;&#10;Description automatically generated">
            <a:extLst>
              <a:ext uri="{FF2B5EF4-FFF2-40B4-BE49-F238E27FC236}">
                <a16:creationId xmlns:a16="http://schemas.microsoft.com/office/drawing/2014/main" id="{8E2FFEFB-6ED1-7F1F-4014-DF4CCF675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007"/>
            <a:ext cx="18288000" cy="11041007"/>
          </a:xfrm>
          <a:prstGeom prst="rect">
            <a:avLst/>
          </a:prstGeom>
        </p:spPr>
      </p:pic>
      <p:sp>
        <p:nvSpPr>
          <p:cNvPr id="3" name="SUBTÍTULO">
            <a:extLst>
              <a:ext uri="{FF2B5EF4-FFF2-40B4-BE49-F238E27FC236}">
                <a16:creationId xmlns:a16="http://schemas.microsoft.com/office/drawing/2014/main" id="{1DE0A649-7CBA-CE72-6483-D15A30B1CB92}"/>
              </a:ext>
            </a:extLst>
          </p:cNvPr>
          <p:cNvSpPr txBox="1"/>
          <p:nvPr/>
        </p:nvSpPr>
        <p:spPr>
          <a:xfrm>
            <a:off x="485670" y="9284677"/>
            <a:ext cx="1967383" cy="784830"/>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r>
              <a:rPr lang="pt-BR" sz="4500" b="1" dirty="0"/>
              <a:t>Ki-67</a:t>
            </a:r>
          </a:p>
        </p:txBody>
      </p:sp>
    </p:spTree>
    <p:extLst>
      <p:ext uri="{BB962C8B-B14F-4D97-AF65-F5344CB8AC3E}">
        <p14:creationId xmlns:p14="http://schemas.microsoft.com/office/powerpoint/2010/main" val="14797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CE50-7B3A-C0C8-26DA-6D573CE897AA}"/>
              </a:ext>
            </a:extLst>
          </p:cNvPr>
          <p:cNvSpPr>
            <a:spLocks noGrp="1"/>
          </p:cNvSpPr>
          <p:nvPr>
            <p:ph type="ctrTitle"/>
          </p:nvPr>
        </p:nvSpPr>
        <p:spPr/>
        <p:txBody>
          <a:bodyPr/>
          <a:lstStyle/>
          <a:p>
            <a:r>
              <a:rPr lang="pt-BR" dirty="0"/>
              <a:t>Diagnóstico histopatológico</a:t>
            </a:r>
            <a:endParaRPr lang="en-US" dirty="0"/>
          </a:p>
        </p:txBody>
      </p:sp>
      <p:sp>
        <p:nvSpPr>
          <p:cNvPr id="131"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p:cNvSpPr txBox="1"/>
          <p:nvPr/>
        </p:nvSpPr>
        <p:spPr>
          <a:xfrm>
            <a:off x="605789" y="7884376"/>
            <a:ext cx="16005934"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pPr marL="428625" indent="-428625" fontAlgn="base">
              <a:buFontTx/>
              <a:buChar char="-"/>
            </a:pPr>
            <a:r>
              <a:rPr lang="pt-BR" sz="2800" b="1" dirty="0">
                <a:solidFill>
                  <a:srgbClr val="3C3C3C"/>
                </a:solidFill>
                <a:latin typeface="Open Sans" panose="020B0606030504020204" pitchFamily="34" charset="0"/>
              </a:rPr>
              <a:t>Proliferação celular atípica de histogênese incerta em estroma mixóide</a:t>
            </a:r>
          </a:p>
          <a:p>
            <a:pPr algn="l" fontAlgn="base"/>
            <a:r>
              <a:rPr lang="pt-BR" sz="2000" dirty="0"/>
              <a:t>A análise imunoistoquímica exibe lesão com alto índice de proliferação celular (superior a 90%), mas não permite confirmação de histogênese da lesão. Entre os </a:t>
            </a:r>
            <a:r>
              <a:rPr lang="pt-BR" sz="2000" b="1" dirty="0"/>
              <a:t>diagnósticos diferenciais, deve-se considerar lesão fibroepitelial de alto grau ou carcinoma metaplásico</a:t>
            </a:r>
            <a:r>
              <a:rPr lang="pt-BR" sz="2000" dirty="0"/>
              <a:t>. É imprescindível estreita correlação com achados radiológicos para definição de conduta.</a:t>
            </a:r>
            <a:br>
              <a:rPr lang="pt-BR" dirty="0"/>
            </a:br>
            <a:endParaRPr dirty="0"/>
          </a:p>
        </p:txBody>
      </p:sp>
      <p:graphicFrame>
        <p:nvGraphicFramePr>
          <p:cNvPr id="4" name="Table 3">
            <a:extLst>
              <a:ext uri="{FF2B5EF4-FFF2-40B4-BE49-F238E27FC236}">
                <a16:creationId xmlns:a16="http://schemas.microsoft.com/office/drawing/2014/main" id="{303AC926-1F5A-0CB9-DD08-31966E157A92}"/>
              </a:ext>
            </a:extLst>
          </p:cNvPr>
          <p:cNvGraphicFramePr>
            <a:graphicFrameLocks noGrp="1"/>
          </p:cNvGraphicFramePr>
          <p:nvPr>
            <p:extLst>
              <p:ext uri="{D42A27DB-BD31-4B8C-83A1-F6EECF244321}">
                <p14:modId xmlns:p14="http://schemas.microsoft.com/office/powerpoint/2010/main" val="4210929815"/>
              </p:ext>
            </p:extLst>
          </p:nvPr>
        </p:nvGraphicFramePr>
        <p:xfrm>
          <a:off x="2451797" y="1740308"/>
          <a:ext cx="12313919" cy="5943600"/>
        </p:xfrm>
        <a:graphic>
          <a:graphicData uri="http://schemas.openxmlformats.org/drawingml/2006/table">
            <a:tbl>
              <a:tblPr firstRow="1" bandRow="1">
                <a:tableStyleId>{5940675A-B579-460E-94D1-54222C63F5DA}</a:tableStyleId>
              </a:tblPr>
              <a:tblGrid>
                <a:gridCol w="4785777">
                  <a:extLst>
                    <a:ext uri="{9D8B030D-6E8A-4147-A177-3AD203B41FA5}">
                      <a16:colId xmlns:a16="http://schemas.microsoft.com/office/drawing/2014/main" val="4244106060"/>
                    </a:ext>
                  </a:extLst>
                </a:gridCol>
                <a:gridCol w="7528142">
                  <a:extLst>
                    <a:ext uri="{9D8B030D-6E8A-4147-A177-3AD203B41FA5}">
                      <a16:colId xmlns:a16="http://schemas.microsoft.com/office/drawing/2014/main" val="3138698074"/>
                    </a:ext>
                  </a:extLst>
                </a:gridCol>
              </a:tblGrid>
              <a:tr h="388620">
                <a:tc>
                  <a:txBody>
                    <a:bodyPr/>
                    <a:lstStyle/>
                    <a:p>
                      <a:r>
                        <a:rPr lang="pt-BR" sz="2800" b="1" dirty="0"/>
                        <a:t>AE1/AE3</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4282293104"/>
                  </a:ext>
                </a:extLst>
              </a:tr>
              <a:tr h="388620">
                <a:tc>
                  <a:txBody>
                    <a:bodyPr/>
                    <a:lstStyle/>
                    <a:p>
                      <a:r>
                        <a:rPr lang="pt-BR" sz="2800" b="1" dirty="0"/>
                        <a:t>P63</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3741858558"/>
                  </a:ext>
                </a:extLst>
              </a:tr>
              <a:tr h="388620">
                <a:tc>
                  <a:txBody>
                    <a:bodyPr/>
                    <a:lstStyle/>
                    <a:p>
                      <a:r>
                        <a:rPr lang="pt-BR" sz="2800" b="1" dirty="0"/>
                        <a:t>CK7</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2425031937"/>
                  </a:ext>
                </a:extLst>
              </a:tr>
              <a:tr h="388620">
                <a:tc>
                  <a:txBody>
                    <a:bodyPr/>
                    <a:lstStyle/>
                    <a:p>
                      <a:r>
                        <a:rPr lang="pt-BR" sz="2800" b="1" dirty="0"/>
                        <a:t>GATA3</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4236953628"/>
                  </a:ext>
                </a:extLst>
              </a:tr>
              <a:tr h="388620">
                <a:tc>
                  <a:txBody>
                    <a:bodyPr/>
                    <a:lstStyle/>
                    <a:p>
                      <a:r>
                        <a:rPr lang="pt-BR" sz="2800" b="1" dirty="0"/>
                        <a:t>EMA</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1004988052"/>
                  </a:ext>
                </a:extLst>
              </a:tr>
              <a:tr h="388620">
                <a:tc>
                  <a:txBody>
                    <a:bodyPr/>
                    <a:lstStyle/>
                    <a:p>
                      <a:r>
                        <a:rPr lang="pt-BR" sz="2800" b="1" dirty="0"/>
                        <a:t>CK8/18</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1087015611"/>
                  </a:ext>
                </a:extLst>
              </a:tr>
              <a:tr h="388620">
                <a:tc>
                  <a:txBody>
                    <a:bodyPr/>
                    <a:lstStyle/>
                    <a:p>
                      <a:r>
                        <a:rPr lang="pt-BR" sz="2800" b="1" dirty="0"/>
                        <a:t>Receptor de Estrogênio</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3597907825"/>
                  </a:ext>
                </a:extLst>
              </a:tr>
              <a:tr h="388620">
                <a:tc>
                  <a:txBody>
                    <a:bodyPr/>
                    <a:lstStyle/>
                    <a:p>
                      <a:r>
                        <a:rPr lang="pt-BR" sz="2800" b="1" dirty="0"/>
                        <a:t>Receptor de Progesterona</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2762902086"/>
                  </a:ext>
                </a:extLst>
              </a:tr>
              <a:tr h="388620">
                <a:tc>
                  <a:txBody>
                    <a:bodyPr/>
                    <a:lstStyle/>
                    <a:p>
                      <a:r>
                        <a:rPr lang="pt-BR" sz="2800" b="1" dirty="0"/>
                        <a:t>HER-2</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2508667165"/>
                  </a:ext>
                </a:extLst>
              </a:tr>
              <a:tr h="388620">
                <a:tc>
                  <a:txBody>
                    <a:bodyPr/>
                    <a:lstStyle/>
                    <a:p>
                      <a:r>
                        <a:rPr lang="pt-BR" sz="2800" b="1" dirty="0"/>
                        <a:t>CD34</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1606386933"/>
                  </a:ext>
                </a:extLst>
              </a:tr>
              <a:tr h="388620">
                <a:tc>
                  <a:txBody>
                    <a:bodyPr/>
                    <a:lstStyle/>
                    <a:p>
                      <a:r>
                        <a:rPr lang="pt-BR" sz="2800" b="1" dirty="0"/>
                        <a:t>CK5/6</a:t>
                      </a:r>
                      <a:endParaRPr lang="en-US" sz="2800" b="1" dirty="0"/>
                    </a:p>
                  </a:txBody>
                  <a:tcPr marL="68580" marR="68580" marT="34290" marB="34290"/>
                </a:tc>
                <a:tc>
                  <a:txBody>
                    <a:bodyPr/>
                    <a:lstStyle/>
                    <a:p>
                      <a:r>
                        <a:rPr lang="pt-BR" sz="2800" b="1" dirty="0">
                          <a:solidFill>
                            <a:srgbClr val="FF0000"/>
                          </a:solidFill>
                        </a:rPr>
                        <a:t>Negativo</a:t>
                      </a:r>
                      <a:endParaRPr lang="en-US" sz="2800" b="1" dirty="0">
                        <a:solidFill>
                          <a:srgbClr val="FF0000"/>
                        </a:solidFill>
                      </a:endParaRPr>
                    </a:p>
                  </a:txBody>
                  <a:tcPr marL="68580" marR="68580" marT="34290" marB="34290"/>
                </a:tc>
                <a:extLst>
                  <a:ext uri="{0D108BD9-81ED-4DB2-BD59-A6C34878D82A}">
                    <a16:rowId xmlns:a16="http://schemas.microsoft.com/office/drawing/2014/main" val="1857708684"/>
                  </a:ext>
                </a:extLst>
              </a:tr>
              <a:tr h="388620">
                <a:tc>
                  <a:txBody>
                    <a:bodyPr/>
                    <a:lstStyle/>
                    <a:p>
                      <a:r>
                        <a:rPr lang="pt-BR" sz="2800" b="1" dirty="0"/>
                        <a:t>Ki-67</a:t>
                      </a:r>
                      <a:endParaRPr lang="en-US" sz="2800" b="1" dirty="0"/>
                    </a:p>
                  </a:txBody>
                  <a:tcPr marL="68580" marR="68580" marT="34290" marB="34290"/>
                </a:tc>
                <a:tc>
                  <a:txBody>
                    <a:bodyPr/>
                    <a:lstStyle/>
                    <a:p>
                      <a:r>
                        <a:rPr lang="pt-BR" sz="2800" b="1" dirty="0">
                          <a:solidFill>
                            <a:srgbClr val="002060"/>
                          </a:solidFill>
                        </a:rPr>
                        <a:t>Positivo em mais de 90% das células neoplásicas</a:t>
                      </a:r>
                      <a:endParaRPr lang="en-US" sz="2800" b="1" dirty="0">
                        <a:solidFill>
                          <a:srgbClr val="002060"/>
                        </a:solidFill>
                      </a:endParaRPr>
                    </a:p>
                  </a:txBody>
                  <a:tcPr marL="68580" marR="68580" marT="34290" marB="34290"/>
                </a:tc>
                <a:extLst>
                  <a:ext uri="{0D108BD9-81ED-4DB2-BD59-A6C34878D82A}">
                    <a16:rowId xmlns:a16="http://schemas.microsoft.com/office/drawing/2014/main" val="2150177663"/>
                  </a:ext>
                </a:extLst>
              </a:tr>
            </a:tbl>
          </a:graphicData>
        </a:graphic>
      </p:graphicFrame>
      <p:sp>
        <p:nvSpPr>
          <p:cNvPr id="5" name="Título">
            <a:extLst>
              <a:ext uri="{FF2B5EF4-FFF2-40B4-BE49-F238E27FC236}">
                <a16:creationId xmlns:a16="http://schemas.microsoft.com/office/drawing/2014/main" id="{E502BBD8-F7E0-483F-2913-65593DBD2D54}"/>
              </a:ext>
            </a:extLst>
          </p:cNvPr>
          <p:cNvSpPr txBox="1"/>
          <p:nvPr/>
        </p:nvSpPr>
        <p:spPr>
          <a:xfrm>
            <a:off x="758189" y="262981"/>
            <a:ext cx="460821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400" dirty="0">
                <a:solidFill>
                  <a:schemeClr val="bg1">
                    <a:lumMod val="50000"/>
                  </a:schemeClr>
                </a:solidFill>
              </a:rPr>
              <a:t>Abril de 2023</a:t>
            </a:r>
            <a:endParaRPr sz="2400" dirty="0">
              <a:solidFill>
                <a:schemeClr val="bg1">
                  <a:lumMod val="50000"/>
                </a:schemeClr>
              </a:solidFill>
            </a:endParaRPr>
          </a:p>
        </p:txBody>
      </p:sp>
    </p:spTree>
    <p:extLst>
      <p:ext uri="{BB962C8B-B14F-4D97-AF65-F5344CB8AC3E}">
        <p14:creationId xmlns:p14="http://schemas.microsoft.com/office/powerpoint/2010/main" val="46691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631D-EB68-2EB0-124F-828000B8F67E}"/>
              </a:ext>
            </a:extLst>
          </p:cNvPr>
          <p:cNvSpPr>
            <a:spLocks noGrp="1"/>
          </p:cNvSpPr>
          <p:nvPr>
            <p:ph type="ctrTitle"/>
          </p:nvPr>
        </p:nvSpPr>
        <p:spPr/>
        <p:txBody>
          <a:bodyPr/>
          <a:lstStyle/>
          <a:p>
            <a:r>
              <a:rPr lang="pt-BR" dirty="0"/>
              <a:t>Mastectomia D simples e PLS</a:t>
            </a:r>
            <a:endParaRPr lang="en-US" dirty="0"/>
          </a:p>
        </p:txBody>
      </p:sp>
      <p:sp>
        <p:nvSpPr>
          <p:cNvPr id="4" name="Título">
            <a:extLst>
              <a:ext uri="{FF2B5EF4-FFF2-40B4-BE49-F238E27FC236}">
                <a16:creationId xmlns:a16="http://schemas.microsoft.com/office/drawing/2014/main" id="{881BC351-BA69-02BB-5515-96EAB30C424C}"/>
              </a:ext>
            </a:extLst>
          </p:cNvPr>
          <p:cNvSpPr txBox="1"/>
          <p:nvPr/>
        </p:nvSpPr>
        <p:spPr>
          <a:xfrm>
            <a:off x="651386" y="293344"/>
            <a:ext cx="460821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sz="10000" b="0">
                <a:latin typeface="Montserrat Bold"/>
                <a:ea typeface="Montserrat Bold"/>
                <a:cs typeface="Montserrat Bold"/>
                <a:sym typeface="Montserrat Bold"/>
              </a:defRPr>
            </a:lvl1pPr>
          </a:lstStyle>
          <a:p>
            <a:r>
              <a:rPr lang="pt-BR" sz="2400" dirty="0">
                <a:solidFill>
                  <a:schemeClr val="bg1">
                    <a:lumMod val="50000"/>
                  </a:schemeClr>
                </a:solidFill>
              </a:rPr>
              <a:t>Maio de 2023</a:t>
            </a:r>
            <a:endParaRPr sz="2400" dirty="0">
              <a:solidFill>
                <a:schemeClr val="bg1">
                  <a:lumMod val="50000"/>
                </a:schemeClr>
              </a:solidFill>
            </a:endParaRPr>
          </a:p>
        </p:txBody>
      </p:sp>
      <p:sp>
        <p:nvSpPr>
          <p:cNvPr id="131"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p:cNvSpPr txBox="1"/>
          <p:nvPr/>
        </p:nvSpPr>
        <p:spPr>
          <a:xfrm>
            <a:off x="651386" y="3021839"/>
            <a:ext cx="16893664"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lgn="l" defTabSz="1828433">
              <a:defRPr b="0" spc="222">
                <a:latin typeface="Montserrat Regular"/>
                <a:ea typeface="Montserrat Regular"/>
                <a:cs typeface="Montserrat Regular"/>
                <a:sym typeface="Montserrat Regular"/>
              </a:defRPr>
            </a:lvl1pPr>
          </a:lstStyle>
          <a:p>
            <a:pPr algn="just"/>
            <a:r>
              <a:rPr lang="pt-BR" sz="2400" dirty="0"/>
              <a:t>Recebido recipiente contendo produto de mastectomia direita, fixado em formalina tamponada, medindo 20,5 x 19,0 x 6,0 cm (CC x LL x AP) e pesando 1.200g. O espécime cirúrgico encontra-se revestido por segmento de pele de coloração pardacenta e aspecto rugoso medindo 18,0 x 15,0 cm, </a:t>
            </a:r>
            <a:r>
              <a:rPr lang="pt-BR" sz="2400" b="1" dirty="0">
                <a:highlight>
                  <a:srgbClr val="C0C0C0"/>
                </a:highlight>
              </a:rPr>
              <a:t>exibindo lesão exofítica, elevada e vegetante, medindo</a:t>
            </a:r>
            <a:r>
              <a:rPr lang="pt-BR" sz="2400" dirty="0">
                <a:highlight>
                  <a:srgbClr val="C0C0C0"/>
                </a:highlight>
              </a:rPr>
              <a:t> </a:t>
            </a:r>
            <a:r>
              <a:rPr lang="pt-BR" sz="2400" b="1" dirty="0">
                <a:highlight>
                  <a:srgbClr val="C0C0C0"/>
                </a:highlight>
              </a:rPr>
              <a:t> 10,0 x 9,0 cm</a:t>
            </a:r>
            <a:r>
              <a:rPr lang="pt-BR" sz="2400" dirty="0"/>
              <a:t>. O complexo aréolo-mamilar mede 2,0 cm. Aos cortes, a  lesão possui 8,5 cm de profundidade com limites expansivos, aspecto lobulado e consistência  firme-elástica, distando  1,7 cm da margem superior, 5,0 cm da margem inferior, 3,0 cm da margem lateral, 3,0 cm da margem medial e </a:t>
            </a:r>
            <a:r>
              <a:rPr lang="pt-BR" sz="2400" b="1" dirty="0"/>
              <a:t>0,1 cm da margem posterior. </a:t>
            </a:r>
          </a:p>
          <a:p>
            <a:pPr algn="just"/>
            <a:endParaRPr lang="pt-BR" sz="2400" dirty="0"/>
          </a:p>
          <a:p>
            <a:pPr algn="just"/>
            <a:r>
              <a:rPr lang="pt-BR" sz="2400" dirty="0"/>
              <a:t>Recebido frasco contendo </a:t>
            </a:r>
            <a:r>
              <a:rPr lang="pt-BR" sz="2400" b="1" dirty="0">
                <a:highlight>
                  <a:srgbClr val="C0C0C0"/>
                </a:highlight>
              </a:rPr>
              <a:t>uma estrutura nodular</a:t>
            </a:r>
            <a:r>
              <a:rPr lang="pt-BR" sz="2400" dirty="0"/>
              <a:t>, pardacenta e fibroelástica, medindo 1,5 cm no maior eixo. O espécime foi previamente submetido ao exame transoperatório (congelação) e posteriormente ao processamento histológico.</a:t>
            </a:r>
            <a:endParaRPr sz="2100" dirty="0"/>
          </a:p>
        </p:txBody>
      </p:sp>
    </p:spTree>
    <p:extLst>
      <p:ext uri="{BB962C8B-B14F-4D97-AF65-F5344CB8AC3E}">
        <p14:creationId xmlns:p14="http://schemas.microsoft.com/office/powerpoint/2010/main" val="194175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B144-9C87-5F3F-CF29-5FB307389A4C}"/>
              </a:ext>
            </a:extLst>
          </p:cNvPr>
          <p:cNvSpPr>
            <a:spLocks noGrp="1"/>
          </p:cNvSpPr>
          <p:nvPr>
            <p:ph type="title"/>
          </p:nvPr>
        </p:nvSpPr>
        <p:spPr/>
        <p:txBody>
          <a:bodyPr/>
          <a:lstStyle/>
          <a:p>
            <a:endParaRPr lang="en-US"/>
          </a:p>
        </p:txBody>
      </p:sp>
      <p:pic>
        <p:nvPicPr>
          <p:cNvPr id="6" name="Picture 5" descr="A purple and white paint&#10;&#10;Description automatically generated">
            <a:extLst>
              <a:ext uri="{FF2B5EF4-FFF2-40B4-BE49-F238E27FC236}">
                <a16:creationId xmlns:a16="http://schemas.microsoft.com/office/drawing/2014/main" id="{6BDC787A-09F0-7C25-3DFB-B4C899CE5421}"/>
              </a:ext>
            </a:extLst>
          </p:cNvPr>
          <p:cNvPicPr>
            <a:picLocks noChangeAspect="1"/>
          </p:cNvPicPr>
          <p:nvPr/>
        </p:nvPicPr>
        <p:blipFill rotWithShape="1">
          <a:blip r:embed="rId2">
            <a:extLst>
              <a:ext uri="{28A0092B-C50C-407E-A947-70E740481C1C}">
                <a14:useLocalDpi xmlns:a14="http://schemas.microsoft.com/office/drawing/2010/main" val="0"/>
              </a:ext>
            </a:extLst>
          </a:blip>
          <a:srcRect l="4582" t="4176" r="27461" b="1577"/>
          <a:stretch/>
        </p:blipFill>
        <p:spPr>
          <a:xfrm>
            <a:off x="1968500" y="9525"/>
            <a:ext cx="13454380" cy="10277475"/>
          </a:xfrm>
          <a:prstGeom prst="rect">
            <a:avLst/>
          </a:prstGeom>
        </p:spPr>
      </p:pic>
    </p:spTree>
    <p:extLst>
      <p:ext uri="{BB962C8B-B14F-4D97-AF65-F5344CB8AC3E}">
        <p14:creationId xmlns:p14="http://schemas.microsoft.com/office/powerpoint/2010/main" val="142443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1c6c6d66-e46c-434a-a59f-9d28ee3d7f0e" Revision="1" Stencil="System.MyShapes" StencilVersion="1.0"/>
</Control>
</file>

<file path=customXml/item10.xml><?xml version="1.0" encoding="utf-8"?>
<Control xmlns="http://schemas.microsoft.com/VisualStudio/2011/storyboarding/control">
  <Id Name="0a9a4825-af60-40dc-88a1-3253f3e0d7f7" Revision="1" Stencil="System.MyShapes" StencilVersion="1.0"/>
</Control>
</file>

<file path=customXml/item11.xml><?xml version="1.0" encoding="utf-8"?>
<Control xmlns="http://schemas.microsoft.com/VisualStudio/2011/storyboarding/control">
  <Id Name="f5a567c0-1ac9-49a2-966f-a00bf8425481" Revision="1" Stencil="System.MyShapes" StencilVersion="1.0"/>
</Control>
</file>

<file path=customXml/item12.xml><?xml version="1.0" encoding="utf-8"?>
<Control xmlns="http://schemas.microsoft.com/VisualStudio/2011/storyboarding/control">
  <Id Name="5b101e26-a922-4310-9dbd-60b14fea8887" Revision="1" Stencil="System.MyShapes" StencilVersion="1.0"/>
</Control>
</file>

<file path=customXml/item13.xml><?xml version="1.0" encoding="utf-8"?>
<Control xmlns="http://schemas.microsoft.com/VisualStudio/2011/storyboarding/control">
  <Id Name="f5a567c0-1ac9-49a2-966f-a00bf8425481" Revision="1" Stencil="System.MyShapes" StencilVersion="1.0"/>
</Control>
</file>

<file path=customXml/item14.xml><?xml version="1.0" encoding="utf-8"?>
<Control xmlns="http://schemas.microsoft.com/VisualStudio/2011/storyboarding/control">
  <Id Name="639d4620-01c4-4147-85d1-630f460179d7" Revision="1" Stencil="System.MyShapes" StencilVersion="1.0"/>
</Control>
</file>

<file path=customXml/item15.xml><?xml version="1.0" encoding="utf-8"?>
<Control xmlns="http://schemas.microsoft.com/VisualStudio/2011/storyboarding/control">
  <Id Name="97049ea3-0512-4d28-93cd-1fe9390555f9" Revision="1" Stencil="System.MyShapes" StencilVersion="1.0"/>
</Control>
</file>

<file path=customXml/item16.xml><?xml version="1.0" encoding="utf-8"?>
<Control xmlns="http://schemas.microsoft.com/VisualStudio/2011/storyboarding/control">
  <Id Name="f5a567c0-1ac9-49a2-966f-a00bf8425481" Revision="1" Stencil="System.MyShapes" StencilVersion="1.0"/>
</Control>
</file>

<file path=customXml/item17.xml><?xml version="1.0" encoding="utf-8"?>
<Control xmlns="http://schemas.microsoft.com/VisualStudio/2011/storyboarding/control">
  <Id Name="0a9a4825-af60-40dc-88a1-3253f3e0d7f7" Revision="1" Stencil="System.MyShapes" StencilVersion="1.0"/>
</Control>
</file>

<file path=customXml/item18.xml><?xml version="1.0" encoding="utf-8"?>
<Control xmlns="http://schemas.microsoft.com/VisualStudio/2011/storyboarding/control">
  <Id Name="5b101e26-a922-4310-9dbd-60b14fea8887" Revision="1" Stencil="System.MyShapes" StencilVersion="1.0"/>
</Control>
</file>

<file path=customXml/item19.xml><?xml version="1.0" encoding="utf-8"?>
<Control xmlns="http://schemas.microsoft.com/VisualStudio/2011/storyboarding/control">
  <Id Name="0a9a4825-af60-40dc-88a1-3253f3e0d7f7" Revision="1" Stencil="System.MyShapes" StencilVersion="1.0"/>
</Control>
</file>

<file path=customXml/item2.xml><?xml version="1.0" encoding="utf-8"?>
<Control xmlns="http://schemas.microsoft.com/VisualStudio/2011/storyboarding/control">
  <Id Name="0a9a4825-af60-40dc-88a1-3253f3e0d7f7" Revision="1" Stencil="System.MyShapes" StencilVersion="1.0"/>
</Control>
</file>

<file path=customXml/item20.xml><?xml version="1.0" encoding="utf-8"?>
<Control xmlns="http://schemas.microsoft.com/VisualStudio/2011/storyboarding/control">
  <Id Name="53580243-bdf6-453f-83a8-3cbdd5668771" Revision="1" Stencil="System.MyShapes" StencilVersion="1.0"/>
</Control>
</file>

<file path=customXml/item21.xml><?xml version="1.0" encoding="utf-8"?>
<Control xmlns="http://schemas.microsoft.com/VisualStudio/2011/storyboarding/control">
  <Id Name="37d46d3a-d21d-4b92-a139-756aec7f975c" Revision="1" Stencil="System.MyShapes" StencilVersion="1.0"/>
</Control>
</file>

<file path=customXml/item3.xml><?xml version="1.0" encoding="utf-8"?>
<Control xmlns="http://schemas.microsoft.com/VisualStudio/2011/storyboarding/control">
  <Id Name="639d4620-01c4-4147-85d1-630f460179d7" Revision="1" Stencil="System.MyShapes" StencilVersion="1.0"/>
</Control>
</file>

<file path=customXml/item4.xml><?xml version="1.0" encoding="utf-8"?>
<Control xmlns="http://schemas.microsoft.com/VisualStudio/2011/storyboarding/control">
  <Id Name="53580243-bdf6-453f-83a8-3cbdd5668771" Revision="1" Stencil="System.MyShapes" StencilVersion="1.0"/>
</Control>
</file>

<file path=customXml/item5.xml><?xml version="1.0" encoding="utf-8"?>
<Control xmlns="http://schemas.microsoft.com/VisualStudio/2011/storyboarding/control">
  <Id Name="639d4620-01c4-4147-85d1-630f460179d7" Revision="1" Stencil="System.MyShapes" StencilVersion="1.0"/>
</Control>
</file>

<file path=customXml/item6.xml><?xml version="1.0" encoding="utf-8"?>
<Control xmlns="http://schemas.microsoft.com/VisualStudio/2011/storyboarding/control">
  <Id Name="0a9a4825-af60-40dc-88a1-3253f3e0d7f7" Revision="1" Stencil="System.MyShapes" StencilVersion="1.0"/>
</Control>
</file>

<file path=customXml/item7.xml><?xml version="1.0" encoding="utf-8"?>
<Control xmlns="http://schemas.microsoft.com/VisualStudio/2011/storyboarding/control">
  <Id Name="0a9a4825-af60-40dc-88a1-3253f3e0d7f7" Revision="1" Stencil="System.MyShapes" StencilVersion="1.0"/>
</Control>
</file>

<file path=customXml/item8.xml><?xml version="1.0" encoding="utf-8"?>
<Control xmlns="http://schemas.microsoft.com/VisualStudio/2011/storyboarding/control">
  <Id Name="d3fce018-2bf8-40cf-99d5-06f634592dc2" Revision="1" Stencil="System.MyShapes" StencilVersion="1.0"/>
</Control>
</file>

<file path=customXml/item9.xml><?xml version="1.0" encoding="utf-8"?>
<Control xmlns="http://schemas.microsoft.com/VisualStudio/2011/storyboarding/control">
  <Id Name="1c6c6d66-e46c-434a-a59f-9d28ee3d7f0e" Revision="1" Stencil="System.MyShapes" StencilVersion="1.0"/>
</Control>
</file>

<file path=customXml/itemProps1.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0.xml><?xml version="1.0" encoding="utf-8"?>
<ds:datastoreItem xmlns:ds="http://schemas.openxmlformats.org/officeDocument/2006/customXml" ds:itemID="{71F0D7C5-0EFA-428F-AE64-1D1746FAF28A}">
  <ds:schemaRefs>
    <ds:schemaRef ds:uri="http://schemas.microsoft.com/VisualStudio/2011/storyboarding/control"/>
  </ds:schemaRefs>
</ds:datastoreItem>
</file>

<file path=customXml/itemProps11.xml><?xml version="1.0" encoding="utf-8"?>
<ds:datastoreItem xmlns:ds="http://schemas.openxmlformats.org/officeDocument/2006/customXml" ds:itemID="{FC641727-A542-4B50-89B7-48E15488BC7B}">
  <ds:schemaRefs>
    <ds:schemaRef ds:uri="http://schemas.microsoft.com/VisualStudio/2011/storyboarding/control"/>
  </ds:schemaRefs>
</ds:datastoreItem>
</file>

<file path=customXml/itemProps12.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13.xml><?xml version="1.0" encoding="utf-8"?>
<ds:datastoreItem xmlns:ds="http://schemas.openxmlformats.org/officeDocument/2006/customXml" ds:itemID="{64409CB1-79E8-4255-B6EF-4156EC6241EA}">
  <ds:schemaRefs>
    <ds:schemaRef ds:uri="http://schemas.microsoft.com/VisualStudio/2011/storyboarding/control"/>
  </ds:schemaRefs>
</ds:datastoreItem>
</file>

<file path=customXml/itemProps14.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5.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6.xml><?xml version="1.0" encoding="utf-8"?>
<ds:datastoreItem xmlns:ds="http://schemas.openxmlformats.org/officeDocument/2006/customXml" ds:itemID="{5E863CE9-3026-4E56-A554-3353EB6339DF}">
  <ds:schemaRefs>
    <ds:schemaRef ds:uri="http://schemas.microsoft.com/VisualStudio/2011/storyboarding/control"/>
  </ds:schemaRefs>
</ds:datastoreItem>
</file>

<file path=customXml/itemProps17.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18.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9.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2.xml><?xml version="1.0" encoding="utf-8"?>
<ds:datastoreItem xmlns:ds="http://schemas.openxmlformats.org/officeDocument/2006/customXml" ds:itemID="{6B3D268F-B581-4194-8D71-1AB057A35DFF}">
  <ds:schemaRefs>
    <ds:schemaRef ds:uri="http://schemas.microsoft.com/VisualStudio/2011/storyboarding/control"/>
  </ds:schemaRefs>
</ds:datastoreItem>
</file>

<file path=customXml/itemProps20.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21.xml><?xml version="1.0" encoding="utf-8"?>
<ds:datastoreItem xmlns:ds="http://schemas.openxmlformats.org/officeDocument/2006/customXml" ds:itemID="{C842CB7E-1519-4A6D-8A59-AB0D277F7EEA}">
  <ds:schemaRefs>
    <ds:schemaRef ds:uri="http://schemas.microsoft.com/VisualStudio/2011/storyboarding/control"/>
  </ds:schemaRefs>
</ds:datastoreItem>
</file>

<file path=customXml/itemProps3.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4.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5.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6.xml><?xml version="1.0" encoding="utf-8"?>
<ds:datastoreItem xmlns:ds="http://schemas.openxmlformats.org/officeDocument/2006/customXml" ds:itemID="{CC8BB845-649C-427C-863D-B9D03A20234C}">
  <ds:schemaRefs>
    <ds:schemaRef ds:uri="http://schemas.microsoft.com/VisualStudio/2011/storyboarding/control"/>
  </ds:schemaRefs>
</ds:datastoreItem>
</file>

<file path=customXml/itemProps7.xml><?xml version="1.0" encoding="utf-8"?>
<ds:datastoreItem xmlns:ds="http://schemas.openxmlformats.org/officeDocument/2006/customXml" ds:itemID="{B3A66A34-0F37-498B-806C-7B647AD70427}">
  <ds:schemaRefs>
    <ds:schemaRef ds:uri="http://schemas.microsoft.com/VisualStudio/2011/storyboarding/control"/>
  </ds:schemaRefs>
</ds:datastoreItem>
</file>

<file path=customXml/itemProps8.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9.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208</TotalTime>
  <Words>767</Words>
  <Application>Microsoft Office PowerPoint</Application>
  <PresentationFormat>Custom</PresentationFormat>
  <Paragraphs>128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 Bold</vt:lpstr>
      <vt:lpstr>Helvetica Neue Medium</vt:lpstr>
      <vt:lpstr>Open Sans</vt:lpstr>
      <vt:lpstr>Congresso de Patologia</vt:lpstr>
      <vt:lpstr>Seminário de lâminas  PATOLOGIA MAMÁRIA</vt:lpstr>
      <vt:lpstr>Feminino, 74 anos</vt:lpstr>
      <vt:lpstr>PowerPoint Presentation</vt:lpstr>
      <vt:lpstr>PowerPoint Presentation</vt:lpstr>
      <vt:lpstr>PowerPoint Presentation</vt:lpstr>
      <vt:lpstr>PowerPoint Presentation</vt:lpstr>
      <vt:lpstr>Diagnóstico histopatológico</vt:lpstr>
      <vt:lpstr>Mastectomia D simples e PLS</vt:lpstr>
      <vt:lpstr>PowerPoint Presentation</vt:lpstr>
      <vt:lpstr>PowerPoint Presentation</vt:lpstr>
      <vt:lpstr>PowerPoint Presentation</vt:lpstr>
      <vt:lpstr>PowerPoint Presentation</vt:lpstr>
      <vt:lpstr>Alguma hipótese?</vt:lpstr>
      <vt:lpstr>PowerPoint Presentation</vt:lpstr>
      <vt:lpstr>PowerPoint Presentation</vt:lpstr>
      <vt:lpstr>PowerPoint Presentation</vt:lpstr>
      <vt:lpstr>Diagnóstico imunoistoquímico</vt:lpstr>
      <vt:lpstr>Diagnóstico molecular</vt:lpstr>
      <vt:lpstr>Diagnóstico integrado</vt:lpstr>
      <vt:lpstr>PowerPoint Presentation</vt:lpstr>
      <vt:lpstr>Ressecção e esvaziamento axilar</vt:lpstr>
      <vt:lpstr>PowerPoint Presentation</vt:lpstr>
      <vt:lpstr>Evolução</vt:lpstr>
      <vt:lpstr>Diagnósticos diferenciais</vt:lpstr>
      <vt:lpstr>obrigado(A)!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Lucas Véras</cp:lastModifiedBy>
  <cp:revision>46</cp:revision>
  <dcterms:created xsi:type="dcterms:W3CDTF">2024-02-22T18:43:09Z</dcterms:created>
  <dcterms:modified xsi:type="dcterms:W3CDTF">2024-05-31T17:28:14Z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